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4"/>
    <p:sldMasterId id="2147483833" r:id="rId5"/>
  </p:sldMasterIdLst>
  <p:notesMasterIdLst>
    <p:notesMasterId r:id="rId34"/>
  </p:notesMasterIdLst>
  <p:handoutMasterIdLst>
    <p:handoutMasterId r:id="rId35"/>
  </p:handoutMasterIdLst>
  <p:sldIdLst>
    <p:sldId id="3825" r:id="rId6"/>
    <p:sldId id="3792" r:id="rId7"/>
    <p:sldId id="3842" r:id="rId8"/>
    <p:sldId id="3832" r:id="rId9"/>
    <p:sldId id="3794" r:id="rId10"/>
    <p:sldId id="3835" r:id="rId11"/>
    <p:sldId id="256" r:id="rId12"/>
    <p:sldId id="258" r:id="rId13"/>
    <p:sldId id="262" r:id="rId14"/>
    <p:sldId id="259" r:id="rId15"/>
    <p:sldId id="257" r:id="rId16"/>
    <p:sldId id="261" r:id="rId17"/>
    <p:sldId id="263" r:id="rId18"/>
    <p:sldId id="264" r:id="rId19"/>
    <p:sldId id="265" r:id="rId20"/>
    <p:sldId id="266" r:id="rId21"/>
    <p:sldId id="269" r:id="rId22"/>
    <p:sldId id="268" r:id="rId23"/>
    <p:sldId id="3843" r:id="rId24"/>
    <p:sldId id="3836" r:id="rId25"/>
    <p:sldId id="3826" r:id="rId26"/>
    <p:sldId id="3838" r:id="rId27"/>
    <p:sldId id="3837" r:id="rId28"/>
    <p:sldId id="3839" r:id="rId29"/>
    <p:sldId id="3840" r:id="rId30"/>
    <p:sldId id="3841" r:id="rId31"/>
    <p:sldId id="3834" r:id="rId32"/>
    <p:sldId id="3844" r:id="rId33"/>
  </p:sldIdLst>
  <p:sldSz cx="12192000" cy="6858000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飛騨スポーツ協会 古川事務所" initials="飛騨スポーツ協会" lastIdx="1" clrIdx="0">
    <p:extLst>
      <p:ext uri="{19B8F6BF-5375-455C-9EA6-DF929625EA0E}">
        <p15:presenceInfo xmlns:p15="http://schemas.microsoft.com/office/powerpoint/2012/main" userId="a705b50b435f88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A89487"/>
    <a:srgbClr val="00EE6C"/>
    <a:srgbClr val="FF66FF"/>
    <a:srgbClr val="FFFF00"/>
    <a:srgbClr val="C9C9FF"/>
    <a:srgbClr val="86D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6778" autoAdjust="0"/>
  </p:normalViewPr>
  <p:slideViewPr>
    <p:cSldViewPr snapToGrid="0">
      <p:cViewPr varScale="1">
        <p:scale>
          <a:sx n="101" d="100"/>
          <a:sy n="101" d="100"/>
        </p:scale>
        <p:origin x="132" y="684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D38E3AC2-F216-4ABD-9A72-C4D49EF0CF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CDEE44E-B566-40F2-977B-A9336C050B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0AC6B36-02E5-4C95-B1EC-7665DDAE9DFA}" type="datetime1">
              <a:rPr kumimoji="1"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2022/12/6</a:t>
            </a:fld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581077-91B6-4A1B-9881-7D1CA31AF6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3E9DE9-6D7F-487A-852E-EE35232B5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700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94572721-6FBE-4C7D-87E2-BFBFD4C13FB2}" type="slidenum">
              <a:rPr kumimoji="1"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1746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42F2891-D200-4717-9B0C-8C645D127B34}" type="datetime1">
              <a:rPr lang="ja-JP" altLang="en-US" smtClean="0"/>
              <a:pPr/>
              <a:t>2022/12/6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1863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700" y="9516041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D40C6A29-4676-420C-BBE3-ACC2B80F64D4}" type="slidenum">
              <a:rPr lang="en-US" altLang="ja-JP" noProof="0" smtClean="0"/>
              <a:pPr/>
              <a:t>‹#›</a:t>
            </a:fld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53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543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192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52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982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21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45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16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64DF1-56F3-81FB-D1DE-293DEB20A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2B7573-6D81-F8DB-7F35-8567BE14F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749337-6570-F8D6-FB36-564D3BFAF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20XX/9/3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D59079-FA0E-375E-176B-B194A5DA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プレゼンテーションのタイトル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B9B766-1F7D-1D0F-F0DD-F327E737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フリーフォーム(F) 13">
            <a:extLst>
              <a:ext uri="{FF2B5EF4-FFF2-40B4-BE49-F238E27FC236}">
                <a16:creationId xmlns:a16="http://schemas.microsoft.com/office/drawing/2014/main" id="{A9A542EC-9A19-004B-193E-B5BC105BB741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8" name="直線​​コネクタ(S) 11">
            <a:extLst>
              <a:ext uri="{FF2B5EF4-FFF2-40B4-BE49-F238E27FC236}">
                <a16:creationId xmlns:a16="http://schemas.microsoft.com/office/drawing/2014/main" id="{534CDBFA-7CE8-A40F-E5AD-6A59B53D0F34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:図形 13​​">
            <a:extLst>
              <a:ext uri="{FF2B5EF4-FFF2-40B4-BE49-F238E27FC236}">
                <a16:creationId xmlns:a16="http://schemas.microsoft.com/office/drawing/2014/main" id="{74FD792A-A935-7658-6539-E0E743437D0F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フリーフォーム:図形 15">
            <a:extLst>
              <a:ext uri="{FF2B5EF4-FFF2-40B4-BE49-F238E27FC236}">
                <a16:creationId xmlns:a16="http://schemas.microsoft.com/office/drawing/2014/main" id="{DFCC0E53-CEB2-9654-6DA3-F7E51108D0F2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円/楕円 17">
            <a:extLst>
              <a:ext uri="{FF2B5EF4-FFF2-40B4-BE49-F238E27FC236}">
                <a16:creationId xmlns:a16="http://schemas.microsoft.com/office/drawing/2014/main" id="{D8E21DA8-8BE9-C783-B5A9-B7FB989A62A9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フリーフォーム:図形 19">
            <a:extLst>
              <a:ext uri="{FF2B5EF4-FFF2-40B4-BE49-F238E27FC236}">
                <a16:creationId xmlns:a16="http://schemas.microsoft.com/office/drawing/2014/main" id="{925175E7-C315-7744-0C15-87567EE6D028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円弧 12">
            <a:extLst>
              <a:ext uri="{FF2B5EF4-FFF2-40B4-BE49-F238E27FC236}">
                <a16:creationId xmlns:a16="http://schemas.microsoft.com/office/drawing/2014/main" id="{65A2A96A-FDEF-4EA3-6AD5-D69A0D76C26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2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8ACA6C-692C-1831-2CB9-76D24CC0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307B6-B298-8F56-0012-6FE068614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39F5E6-C3AD-2336-A2A0-82D68D8B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902E11-B865-5977-43B9-9B4CD1B2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44DB8E-1697-35CD-C846-DCC76320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62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6802121-5764-0452-DF42-1CC3E65FE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EE895FD-C299-537A-88A2-7709116DC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686697-59E9-311E-EEF1-4C90FF26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F61861-DD3A-A5C2-92DE-EA6C0D88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6B4FD2-5D7D-ED18-301E-F501EDF2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93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対象の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12" name="テキスト プレースホルダー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3" name="コンテンツ プレースホルダー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73836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結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フリーフォーム:図形 13​​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6" name="フリーフォーム:図形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フリーフォーム:図形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フリーフォーム:図形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2" name="フリーフォーム:図形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28600"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457200"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211201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5" name="フリーフォーム:図形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フリーフォーム:図形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15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44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0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1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F730C-FFC0-BE7D-8A41-E94CF70E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01808F-7583-707D-82DE-8D9CF1F5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DE9D0D-320E-3C1B-D548-A6EE1743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C971F2-6E5B-49E4-80F0-642DA4EA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234886-D9E5-934A-B988-C659C9C6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0690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7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64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35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65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61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854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41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0930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40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1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BBE137-A7E1-FE1D-05F0-C31EE850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F6EA34-6C59-FE5C-B814-E3EE4B3F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3891D0-95E0-58E3-E52B-51D31FF2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8E5F96-D1C5-DCB7-B25E-F6682E1D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30E043-2F7A-E48C-54BE-25E2923F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800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4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1B00B-191F-9A52-3E85-B0635D56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E753CA-A422-8136-2304-D4DD4043B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C12A12-29E6-A48D-F0EB-78C05544A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C745B9-8F44-5CEF-9DBF-A6F02F80B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D530762-CF7A-0104-CACB-A1FD8470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EC332F-2B03-91C0-6443-E2002ED3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34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852F0F-4574-65BD-4C6D-01150FF6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108485-72D3-ABE1-3E88-28D45990B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8E57B16-A309-EAD7-9047-582B0A3A3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9E8EE88-BCF4-109E-182F-22C952B12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037BF96-9612-A601-E8E2-BFC43C00C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99E6738-929D-8CA1-BA18-0818B35B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331EE8-0BE9-2182-8C5B-34B9CF5F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241F6D-CF6F-392C-6D50-5E615CF8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628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F3B348-ED94-3264-5FF3-7AB227D9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6A78398-367F-AA8A-9D4B-96B67045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18DE92A-18DB-0064-31B6-321587EC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09CD2-0718-DA0A-8C0B-B3C911AE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66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71EDD4-3CF1-4626-8423-E0B732CC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955BA27-1FD8-A160-DAB3-737F0A7C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2F7043-9E78-3CE6-4AE2-DC214F43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44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1EF9C-5FE5-60F8-B8C4-089DC8875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507C9B-5D1F-53FF-0E38-2EE903E8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F9EE14-7FCE-D87D-0238-2383487FC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3AC0FF-1F7B-4534-AF01-E5FD86AB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C4EA73-B791-1127-FA5E-A193FCDF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0F4212-3B15-F3DA-020D-5B7CAE19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73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1CFEF1-2C87-BAD1-40FA-26D48F7C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2BA8A6A-2314-0282-EF87-A9E19F5E1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BFCCE8-EDC1-6245-70A7-AF89A428F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86DD29-8823-9C6D-5EC4-23413EBE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B4E69B-A2FD-0E07-2A94-EA455EC5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A8B480A-C74F-FB5B-1743-381C6F4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87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4BE013F-E503-42C3-A174-F02C17A1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118B57-7B9B-19AB-9410-D5010778C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04CC60-6ABA-6CD5-C483-1D3F5DBA2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ja-JP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E948E8-F264-290D-1043-26D13E38D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ja-JP" altLang="en-US" noProof="0">
                <a:solidFill>
                  <a:prstClr val="black">
                    <a:tint val="75000"/>
                  </a:prstClr>
                </a:solidFill>
              </a:rPr>
              <a:t>プレゼンテーションのタイトル</a:t>
            </a:r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0281CE-A7DB-6427-05C5-9F4AE79D2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89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30" r:id="rId12"/>
    <p:sldLayoutId id="2147483832" r:id="rId13"/>
    <p:sldLayoutId id="214748378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4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955" y="2122997"/>
            <a:ext cx="11394219" cy="1916265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5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飛騨市の、子供たちの、</a:t>
            </a:r>
            <a:br>
              <a:rPr lang="en-US" altLang="ja-JP" sz="5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“ブカツ”について考えよう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253" y="5391082"/>
            <a:ext cx="5679882" cy="747325"/>
          </a:xfrm>
        </p:spPr>
        <p:txBody>
          <a:bodyPr rtlCol="0"/>
          <a:lstStyle/>
          <a:p>
            <a:pPr rtl="0"/>
            <a:r>
              <a:rPr lang="ja-JP" altLang="en-US" sz="40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飛騨市スポーツ少年団</a:t>
            </a:r>
          </a:p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3B6F1-D50C-756C-EE83-239F5C38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138407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8B43843-2DB6-0F43-A871-2582F40F0E84}"/>
              </a:ext>
            </a:extLst>
          </p:cNvPr>
          <p:cNvGrpSpPr/>
          <p:nvPr/>
        </p:nvGrpSpPr>
        <p:grpSpPr>
          <a:xfrm>
            <a:off x="747777" y="2549491"/>
            <a:ext cx="10387583" cy="2816156"/>
            <a:chOff x="1490754" y="2278558"/>
            <a:chExt cx="9811312" cy="2132374"/>
          </a:xfrm>
        </p:grpSpPr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3B3F0C14-A029-D142-9402-5BC1DB63C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754" y="2278558"/>
              <a:ext cx="3563846" cy="213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エンジョイ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プレーヤーズファースト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フェア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チャレンジ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リスペクト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3EC4250E-16CE-6949-BE6D-E191C14D6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699" y="2278558"/>
              <a:ext cx="5988367" cy="213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スポーツの楽しさと喜びを原点とすること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選手にとっての最善を考えること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オープンかつ誠実な姿勢で公正を貫くこと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成長への高い志と情熱で挑戦を続けること</a:t>
              </a:r>
              <a:endParaRPr kumimoji="0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rPr>
                <a:t>関わりのあるすべてを大切に思うこと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endParaRPr>
            </a:p>
          </p:txBody>
        </p:sp>
      </p:grpSp>
      <p:sp>
        <p:nvSpPr>
          <p:cNvPr id="9" name="Text Box 7">
            <a:extLst>
              <a:ext uri="{FF2B5EF4-FFF2-40B4-BE49-F238E27FC236}">
                <a16:creationId xmlns:a16="http://schemas.microsoft.com/office/drawing/2014/main" id="{AD4E8AD7-7825-4546-BFEC-3541A297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814" y="1220533"/>
            <a:ext cx="5281318" cy="709219"/>
          </a:xfrm>
          <a:prstGeom prst="rect">
            <a:avLst/>
          </a:prstGeom>
          <a:gradFill rotWithShape="1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tIns="1080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古川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JYSS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のバリュー</a:t>
            </a:r>
          </a:p>
        </p:txBody>
      </p:sp>
    </p:spTree>
    <p:extLst>
      <p:ext uri="{BB962C8B-B14F-4D97-AF65-F5344CB8AC3E}">
        <p14:creationId xmlns:p14="http://schemas.microsoft.com/office/powerpoint/2010/main" val="37933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7333" y="306681"/>
            <a:ext cx="10583334" cy="1185333"/>
          </a:xfrm>
        </p:spPr>
        <p:txBody>
          <a:bodyPr/>
          <a:lstStyle/>
          <a:p>
            <a:pPr algn="l"/>
            <a:r>
              <a:rPr lang="ja-JP" altLang="en-US" b="1" dirty="0">
                <a:solidFill>
                  <a:schemeClr val="tx1"/>
                </a:solidFill>
              </a:rPr>
              <a:t>古川</a:t>
            </a:r>
            <a:r>
              <a:rPr lang="en-US" altLang="ja-JP" b="1" dirty="0">
                <a:solidFill>
                  <a:schemeClr val="tx1"/>
                </a:solidFill>
              </a:rPr>
              <a:t>JYSS</a:t>
            </a:r>
            <a:r>
              <a:rPr lang="ja-JP" altLang="en-US" dirty="0">
                <a:solidFill>
                  <a:schemeClr val="tx1"/>
                </a:solidFill>
              </a:rPr>
              <a:t>とは・・・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29583" y="2095500"/>
            <a:ext cx="8900682" cy="4762500"/>
          </a:xfrm>
        </p:spPr>
        <p:txBody>
          <a:bodyPr>
            <a:noAutofit/>
          </a:bodyPr>
          <a:lstStyle/>
          <a:p>
            <a:pPr algn="l"/>
            <a:r>
              <a:rPr lang="ja-JP" altLang="en-US" sz="6000" b="1" dirty="0">
                <a:solidFill>
                  <a:schemeClr val="tx1"/>
                </a:solidFill>
              </a:rPr>
              <a:t>・飛騨市内</a:t>
            </a:r>
            <a:r>
              <a:rPr lang="ja-JP" altLang="en-US" sz="6000" dirty="0">
                <a:solidFill>
                  <a:schemeClr val="tx1"/>
                </a:solidFill>
              </a:rPr>
              <a:t>の</a:t>
            </a:r>
            <a:r>
              <a:rPr lang="ja-JP" altLang="en-US" sz="6000" b="1" dirty="0">
                <a:solidFill>
                  <a:schemeClr val="tx1"/>
                </a:solidFill>
              </a:rPr>
              <a:t>中学生</a:t>
            </a:r>
            <a:endParaRPr lang="en-US" altLang="ja-JP" sz="60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6000" b="1" dirty="0">
                <a:solidFill>
                  <a:srgbClr val="FF0000"/>
                </a:solidFill>
              </a:rPr>
              <a:t>　　　</a:t>
            </a:r>
            <a:r>
              <a:rPr lang="ja-JP" altLang="en-US" sz="5400" b="1" dirty="0">
                <a:solidFill>
                  <a:srgbClr val="FF0000"/>
                </a:solidFill>
              </a:rPr>
              <a:t>（ジュニアユース）</a:t>
            </a:r>
            <a:endParaRPr lang="en-US" altLang="ja-JP" sz="60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6000" b="1" dirty="0">
                <a:solidFill>
                  <a:schemeClr val="tx1"/>
                </a:solidFill>
              </a:rPr>
              <a:t>　　</a:t>
            </a:r>
            <a:r>
              <a:rPr lang="ja-JP" altLang="en-US" sz="6000" dirty="0">
                <a:solidFill>
                  <a:schemeClr val="tx1"/>
                </a:solidFill>
              </a:rPr>
              <a:t>を対象とした</a:t>
            </a:r>
            <a:endParaRPr lang="en-US" altLang="ja-JP" sz="6000" dirty="0">
              <a:solidFill>
                <a:schemeClr val="tx1"/>
              </a:solidFill>
            </a:endParaRPr>
          </a:p>
          <a:p>
            <a:pPr algn="l"/>
            <a:r>
              <a:rPr lang="ja-JP" altLang="en-US" sz="6000" b="1" dirty="0">
                <a:solidFill>
                  <a:schemeClr val="tx1"/>
                </a:solidFill>
              </a:rPr>
              <a:t>　　　</a:t>
            </a:r>
            <a:r>
              <a:rPr lang="ja-JP" altLang="en-US" sz="6000" b="1" dirty="0">
                <a:solidFill>
                  <a:srgbClr val="FF0000"/>
                </a:solidFill>
              </a:rPr>
              <a:t>サッカースクール</a:t>
            </a:r>
            <a:endParaRPr kumimoji="1" lang="ja-JP" alt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677333" y="3928534"/>
            <a:ext cx="10854267" cy="16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5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7333" y="105838"/>
            <a:ext cx="10583334" cy="1185333"/>
          </a:xfrm>
        </p:spPr>
        <p:txBody>
          <a:bodyPr/>
          <a:lstStyle/>
          <a:p>
            <a:pPr algn="l"/>
            <a:r>
              <a:rPr lang="ja-JP" altLang="en-US" b="1" dirty="0">
                <a:solidFill>
                  <a:srgbClr val="FF0000"/>
                </a:solidFill>
              </a:rPr>
              <a:t>サッカースクール</a:t>
            </a:r>
            <a:r>
              <a:rPr lang="ja-JP" altLang="en-US" dirty="0">
                <a:solidFill>
                  <a:schemeClr val="tx1"/>
                </a:solidFill>
              </a:rPr>
              <a:t>とは・・・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5468" y="1547284"/>
            <a:ext cx="7501466" cy="4762500"/>
          </a:xfrm>
        </p:spPr>
        <p:txBody>
          <a:bodyPr>
            <a:noAutofit/>
          </a:bodyPr>
          <a:lstStyle/>
          <a:p>
            <a:pPr algn="l"/>
            <a:r>
              <a:rPr lang="ja-JP" altLang="en-US" sz="4800" b="1" dirty="0">
                <a:solidFill>
                  <a:schemeClr val="tx1"/>
                </a:solidFill>
              </a:rPr>
              <a:t>・「サッカーがしたい」</a:t>
            </a:r>
            <a:endParaRPr lang="en-US" altLang="ja-JP" sz="4800" b="1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4800" b="1" dirty="0">
                <a:solidFill>
                  <a:schemeClr val="tx1"/>
                </a:solidFill>
              </a:rPr>
              <a:t>　　　　</a:t>
            </a:r>
            <a:r>
              <a:rPr kumimoji="1" lang="ja-JP" altLang="en-US" sz="4800" dirty="0">
                <a:solidFill>
                  <a:schemeClr val="tx1"/>
                </a:solidFill>
              </a:rPr>
              <a:t>を実現する</a:t>
            </a:r>
            <a:r>
              <a:rPr kumimoji="1" lang="ja-JP" altLang="en-US" sz="4800" b="1" dirty="0">
                <a:solidFill>
                  <a:schemeClr val="tx1"/>
                </a:solidFill>
              </a:rPr>
              <a:t>場所</a:t>
            </a:r>
            <a:endParaRPr lang="en-US" altLang="ja-JP" sz="48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2800" dirty="0">
                <a:solidFill>
                  <a:schemeClr val="tx1"/>
                </a:solidFill>
              </a:rPr>
              <a:t>（例）中１　</a:t>
            </a:r>
            <a:r>
              <a:rPr lang="en-US" altLang="ja-JP" sz="2800" dirty="0">
                <a:solidFill>
                  <a:schemeClr val="tx1"/>
                </a:solidFill>
              </a:rPr>
              <a:t>N</a:t>
            </a:r>
            <a:r>
              <a:rPr lang="ja-JP" altLang="en-US" sz="2800" dirty="0">
                <a:solidFill>
                  <a:schemeClr val="tx1"/>
                </a:solidFill>
              </a:rPr>
              <a:t>君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l"/>
            <a:r>
              <a:rPr lang="ja-JP" altLang="en-US" sz="2800" dirty="0">
                <a:solidFill>
                  <a:schemeClr val="tx1"/>
                </a:solidFill>
              </a:rPr>
              <a:t>　　　小学校：バスケット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l"/>
            <a:r>
              <a:rPr lang="ja-JP" altLang="en-US" sz="2800" dirty="0">
                <a:solidFill>
                  <a:schemeClr val="tx1"/>
                </a:solidFill>
              </a:rPr>
              <a:t>　　→中学校：サッカーがしたい。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l"/>
            <a:r>
              <a:rPr lang="ja-JP" altLang="en-US" sz="2800" dirty="0">
                <a:solidFill>
                  <a:schemeClr val="tx1"/>
                </a:solidFill>
              </a:rPr>
              <a:t>部活だと、登録の問題で４月すぐにできない。スクールだとすぐにサッカーができる。試合ができる。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tx1"/>
                </a:solidFill>
              </a:rPr>
              <a:t>　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l"/>
            <a:r>
              <a:rPr lang="ja-JP" altLang="en-US" sz="4000" dirty="0">
                <a:solidFill>
                  <a:schemeClr val="tx1"/>
                </a:solidFill>
              </a:rPr>
              <a:t>　</a:t>
            </a:r>
            <a:endParaRPr lang="en-US" altLang="ja-JP" sz="4000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677333" y="3928534"/>
            <a:ext cx="10854267" cy="16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1547284"/>
            <a:ext cx="3556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2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4133" y="353948"/>
            <a:ext cx="11243734" cy="833971"/>
          </a:xfrm>
        </p:spPr>
        <p:txBody>
          <a:bodyPr/>
          <a:lstStyle/>
          <a:p>
            <a:pPr algn="l"/>
            <a:br>
              <a:rPr lang="ja-JP" altLang="ja-JP" dirty="0"/>
            </a:br>
            <a:r>
              <a:rPr lang="ja-JP" altLang="en-US" sz="3600" dirty="0">
                <a:solidFill>
                  <a:schemeClr val="tx1"/>
                </a:solidFill>
              </a:rPr>
              <a:t>古川・神岡中サッカー部と</a:t>
            </a:r>
            <a:r>
              <a:rPr lang="ja-JP" altLang="en-US" sz="3600" b="1" dirty="0">
                <a:solidFill>
                  <a:schemeClr val="tx1"/>
                </a:solidFill>
              </a:rPr>
              <a:t>古川</a:t>
            </a:r>
            <a:r>
              <a:rPr lang="en-US" altLang="ja-JP" sz="3600" b="1" dirty="0">
                <a:solidFill>
                  <a:schemeClr val="tx1"/>
                </a:solidFill>
              </a:rPr>
              <a:t>JYSS</a:t>
            </a:r>
            <a:r>
              <a:rPr lang="ja-JP" altLang="en-US" sz="3600" dirty="0">
                <a:solidFill>
                  <a:schemeClr val="tx1"/>
                </a:solidFill>
              </a:rPr>
              <a:t>とのつながり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677333" y="3928534"/>
            <a:ext cx="10854267" cy="16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677333" y="1187919"/>
          <a:ext cx="9855200" cy="4671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240">
                  <a:extLst>
                    <a:ext uri="{9D8B030D-6E8A-4147-A177-3AD203B41FA5}">
                      <a16:colId xmlns:a16="http://schemas.microsoft.com/office/drawing/2014/main" val="1180685772"/>
                    </a:ext>
                  </a:extLst>
                </a:gridCol>
                <a:gridCol w="2299036">
                  <a:extLst>
                    <a:ext uri="{9D8B030D-6E8A-4147-A177-3AD203B41FA5}">
                      <a16:colId xmlns:a16="http://schemas.microsoft.com/office/drawing/2014/main" val="3851294063"/>
                    </a:ext>
                  </a:extLst>
                </a:gridCol>
                <a:gridCol w="2473462">
                  <a:extLst>
                    <a:ext uri="{9D8B030D-6E8A-4147-A177-3AD203B41FA5}">
                      <a16:colId xmlns:a16="http://schemas.microsoft.com/office/drawing/2014/main" val="2534327032"/>
                    </a:ext>
                  </a:extLst>
                </a:gridCol>
                <a:gridCol w="2473462">
                  <a:extLst>
                    <a:ext uri="{9D8B030D-6E8A-4147-A177-3AD203B41FA5}">
                      <a16:colId xmlns:a16="http://schemas.microsoft.com/office/drawing/2014/main" val="3866581042"/>
                    </a:ext>
                  </a:extLst>
                </a:gridCol>
              </a:tblGrid>
              <a:tr h="778786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U15</a:t>
                      </a:r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（中３）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U14</a:t>
                      </a:r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（中２）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U13</a:t>
                      </a:r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（中１）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800617"/>
                  </a:ext>
                </a:extLst>
              </a:tr>
              <a:tr h="13442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古川・神岡中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ja-JP" altLang="en-US" sz="2800" dirty="0"/>
                        <a:t>サッカー部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１４名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１５名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１５名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440281"/>
                  </a:ext>
                </a:extLst>
              </a:tr>
              <a:tr h="12038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chemeClr val="tx1"/>
                          </a:solidFill>
                        </a:rPr>
                        <a:t>古川</a:t>
                      </a:r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</a:rPr>
                        <a:t>JYSS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１４名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１０名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１１名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4698906"/>
                  </a:ext>
                </a:extLst>
              </a:tr>
              <a:tr h="13442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/>
                        <a:t>FC</a:t>
                      </a:r>
                      <a:r>
                        <a:rPr kumimoji="1" lang="ja-JP" altLang="en-US" sz="2800" b="0" dirty="0" err="1"/>
                        <a:t>．</a:t>
                      </a:r>
                      <a:r>
                        <a:rPr kumimoji="1" lang="en-US" altLang="ja-JP" sz="2800" b="0" dirty="0"/>
                        <a:t>Dream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 dirty="0"/>
                        <a:t>女子）</a:t>
                      </a:r>
                      <a:endParaRPr kumimoji="1" lang="en-US" altLang="ja-JP" sz="28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５名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２名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3580360"/>
                  </a:ext>
                </a:extLst>
              </a:tr>
            </a:tbl>
          </a:graphicData>
        </a:graphic>
      </p:graphicFrame>
      <p:sp>
        <p:nvSpPr>
          <p:cNvPr id="9" name="タイトル 1"/>
          <p:cNvSpPr txBox="1">
            <a:spLocks/>
          </p:cNvSpPr>
          <p:nvPr/>
        </p:nvSpPr>
        <p:spPr>
          <a:xfrm>
            <a:off x="5267036" y="5857393"/>
            <a:ext cx="6450831" cy="833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ja-JP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</a:b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＊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古川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JYSS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未加入者は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U13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で２名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08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564957" y="5554950"/>
            <a:ext cx="10854267" cy="9723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＊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Majico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高山市にある古川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JYSS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姉妹校）のスタッフとして指導にあたる場もある。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　また、２校合同トレーニングや、年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回のカップ戦を開催している。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66315" y="1390188"/>
          <a:ext cx="11451552" cy="393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609">
                  <a:extLst>
                    <a:ext uri="{9D8B030D-6E8A-4147-A177-3AD203B41FA5}">
                      <a16:colId xmlns:a16="http://schemas.microsoft.com/office/drawing/2014/main" val="1180685772"/>
                    </a:ext>
                  </a:extLst>
                </a:gridCol>
                <a:gridCol w="3237204">
                  <a:extLst>
                    <a:ext uri="{9D8B030D-6E8A-4147-A177-3AD203B41FA5}">
                      <a16:colId xmlns:a16="http://schemas.microsoft.com/office/drawing/2014/main" val="3851294063"/>
                    </a:ext>
                  </a:extLst>
                </a:gridCol>
                <a:gridCol w="3003779">
                  <a:extLst>
                    <a:ext uri="{9D8B030D-6E8A-4147-A177-3AD203B41FA5}">
                      <a16:colId xmlns:a16="http://schemas.microsoft.com/office/drawing/2014/main" val="2534327032"/>
                    </a:ext>
                  </a:extLst>
                </a:gridCol>
                <a:gridCol w="2786960">
                  <a:extLst>
                    <a:ext uri="{9D8B030D-6E8A-4147-A177-3AD203B41FA5}">
                      <a16:colId xmlns:a16="http://schemas.microsoft.com/office/drawing/2014/main" val="3831430945"/>
                    </a:ext>
                  </a:extLst>
                </a:gridCol>
              </a:tblGrid>
              <a:tr h="100788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スタッフ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aseline="0" dirty="0">
                          <a:solidFill>
                            <a:schemeClr val="tx1"/>
                          </a:solidFill>
                        </a:rPr>
                        <a:t>ヘッドコーチ</a:t>
                      </a:r>
                      <a:endParaRPr kumimoji="1" lang="en-US" altLang="ja-JP" sz="20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メインコーチ</a:t>
                      </a:r>
                    </a:p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サポート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800617"/>
                  </a:ext>
                </a:extLst>
              </a:tr>
              <a:tr h="13066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古川・神岡中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ja-JP" altLang="en-US" sz="2800" dirty="0"/>
                        <a:t>サッカー部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松永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塚腰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教員３名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440281"/>
                  </a:ext>
                </a:extLst>
              </a:tr>
              <a:tr h="16252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solidFill>
                            <a:schemeClr val="tx1"/>
                          </a:solidFill>
                        </a:rPr>
                        <a:t>古川</a:t>
                      </a:r>
                      <a:r>
                        <a:rPr kumimoji="1" lang="en-US" altLang="ja-JP" sz="2800" b="1" dirty="0">
                          <a:solidFill>
                            <a:schemeClr val="tx1"/>
                          </a:solidFill>
                        </a:rPr>
                        <a:t>JYSS</a:t>
                      </a:r>
                      <a:endParaRPr kumimoji="1" lang="ja-JP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総監督　蒲生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スクールコーチ　松永、塚腰、古川</a:t>
                      </a:r>
                      <a:r>
                        <a:rPr kumimoji="1" lang="en-US" altLang="ja-JP" sz="2800" dirty="0"/>
                        <a:t>JFC</a:t>
                      </a:r>
                      <a:r>
                        <a:rPr kumimoji="1" lang="ja-JP" altLang="en-US" sz="2800" dirty="0"/>
                        <a:t>より３名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　　　　　　　神岡</a:t>
                      </a:r>
                      <a:r>
                        <a:rPr kumimoji="1" lang="en-US" altLang="ja-JP" sz="2800" dirty="0"/>
                        <a:t>SS</a:t>
                      </a:r>
                      <a:r>
                        <a:rPr kumimoji="1" lang="ja-JP" altLang="en-US" sz="2800" dirty="0"/>
                        <a:t>より１名、他サポート数人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4698906"/>
                  </a:ext>
                </a:extLst>
              </a:tr>
            </a:tbl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795868" y="301392"/>
            <a:ext cx="11243734" cy="833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ja-JP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</a:b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古川・神岡中サッカー部と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古川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JYSS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とのつながり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646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4133" y="353948"/>
            <a:ext cx="11243734" cy="833971"/>
          </a:xfrm>
        </p:spPr>
        <p:txBody>
          <a:bodyPr/>
          <a:lstStyle/>
          <a:p>
            <a:pPr algn="l"/>
            <a:br>
              <a:rPr lang="ja-JP" altLang="ja-JP" dirty="0"/>
            </a:br>
            <a:r>
              <a:rPr lang="ja-JP" altLang="en-US" sz="3600" dirty="0">
                <a:solidFill>
                  <a:schemeClr val="tx1"/>
                </a:solidFill>
              </a:rPr>
              <a:t>古川・神岡中サッカー部と</a:t>
            </a:r>
            <a:r>
              <a:rPr lang="ja-JP" altLang="en-US" sz="3600" b="1" dirty="0">
                <a:solidFill>
                  <a:schemeClr val="tx1"/>
                </a:solidFill>
              </a:rPr>
              <a:t>古川</a:t>
            </a:r>
            <a:r>
              <a:rPr lang="en-US" altLang="ja-JP" sz="3600" b="1" dirty="0">
                <a:solidFill>
                  <a:schemeClr val="tx1"/>
                </a:solidFill>
              </a:rPr>
              <a:t>JYSS</a:t>
            </a:r>
            <a:r>
              <a:rPr lang="ja-JP" altLang="en-US" sz="3600" dirty="0">
                <a:solidFill>
                  <a:schemeClr val="tx1"/>
                </a:solidFill>
              </a:rPr>
              <a:t>とのつながり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677333" y="3928534"/>
            <a:ext cx="10854267" cy="16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677333" y="1187919"/>
          <a:ext cx="10056316" cy="3820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674">
                  <a:extLst>
                    <a:ext uri="{9D8B030D-6E8A-4147-A177-3AD203B41FA5}">
                      <a16:colId xmlns:a16="http://schemas.microsoft.com/office/drawing/2014/main" val="1180685772"/>
                    </a:ext>
                  </a:extLst>
                </a:gridCol>
                <a:gridCol w="1561926">
                  <a:extLst>
                    <a:ext uri="{9D8B030D-6E8A-4147-A177-3AD203B41FA5}">
                      <a16:colId xmlns:a16="http://schemas.microsoft.com/office/drawing/2014/main" val="3851294063"/>
                    </a:ext>
                  </a:extLst>
                </a:gridCol>
                <a:gridCol w="1680429">
                  <a:extLst>
                    <a:ext uri="{9D8B030D-6E8A-4147-A177-3AD203B41FA5}">
                      <a16:colId xmlns:a16="http://schemas.microsoft.com/office/drawing/2014/main" val="2534327032"/>
                    </a:ext>
                  </a:extLst>
                </a:gridCol>
                <a:gridCol w="1680429">
                  <a:extLst>
                    <a:ext uri="{9D8B030D-6E8A-4147-A177-3AD203B41FA5}">
                      <a16:colId xmlns:a16="http://schemas.microsoft.com/office/drawing/2014/main" val="2777381363"/>
                    </a:ext>
                  </a:extLst>
                </a:gridCol>
                <a:gridCol w="1680429">
                  <a:extLst>
                    <a:ext uri="{9D8B030D-6E8A-4147-A177-3AD203B41FA5}">
                      <a16:colId xmlns:a16="http://schemas.microsoft.com/office/drawing/2014/main" val="3837517010"/>
                    </a:ext>
                  </a:extLst>
                </a:gridCol>
                <a:gridCol w="1680429">
                  <a:extLst>
                    <a:ext uri="{9D8B030D-6E8A-4147-A177-3AD203B41FA5}">
                      <a16:colId xmlns:a16="http://schemas.microsoft.com/office/drawing/2014/main" val="3866581042"/>
                    </a:ext>
                  </a:extLst>
                </a:gridCol>
              </a:tblGrid>
              <a:tr h="89428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大会前</a:t>
                      </a:r>
                      <a:endParaRPr kumimoji="1" lang="en-US" altLang="ja-JP" sz="20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平日例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火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水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木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金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800617"/>
                  </a:ext>
                </a:extLst>
              </a:tr>
              <a:tr h="154355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古川・神岡中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サッカー部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16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00</a:t>
                      </a:r>
                    </a:p>
                    <a:p>
                      <a:pPr algn="ctr"/>
                      <a:r>
                        <a:rPr kumimoji="1" lang="ja-JP" altLang="en-US" sz="1800" dirty="0"/>
                        <a:t>～</a:t>
                      </a:r>
                      <a:endParaRPr kumimoji="1" lang="en-US" altLang="ja-JP" sz="1800" dirty="0"/>
                    </a:p>
                    <a:p>
                      <a:pPr algn="ctr"/>
                      <a:r>
                        <a:rPr kumimoji="1" lang="en-US" altLang="ja-JP" sz="1800" dirty="0"/>
                        <a:t>17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30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16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00</a:t>
                      </a:r>
                    </a:p>
                    <a:p>
                      <a:pPr algn="ctr"/>
                      <a:r>
                        <a:rPr kumimoji="1" lang="ja-JP" altLang="en-US" sz="1800" dirty="0"/>
                        <a:t>～</a:t>
                      </a:r>
                      <a:endParaRPr kumimoji="1" lang="en-US" altLang="ja-JP" sz="1800" dirty="0"/>
                    </a:p>
                    <a:p>
                      <a:pPr algn="ctr"/>
                      <a:r>
                        <a:rPr kumimoji="1" lang="en-US" altLang="ja-JP" sz="1800" dirty="0"/>
                        <a:t>17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30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×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16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00</a:t>
                      </a:r>
                    </a:p>
                    <a:p>
                      <a:pPr algn="ctr"/>
                      <a:r>
                        <a:rPr kumimoji="1" lang="ja-JP" altLang="en-US" sz="1800" dirty="0"/>
                        <a:t>～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17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440281"/>
                  </a:ext>
                </a:extLst>
              </a:tr>
              <a:tr h="13823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solidFill>
                            <a:schemeClr val="tx1"/>
                          </a:solidFill>
                        </a:rPr>
                        <a:t>古川</a:t>
                      </a:r>
                      <a:r>
                        <a:rPr kumimoji="1" lang="en-US" altLang="ja-JP" sz="2400" b="1" dirty="0">
                          <a:solidFill>
                            <a:schemeClr val="tx1"/>
                          </a:solidFill>
                        </a:rPr>
                        <a:t>JYSS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17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30</a:t>
                      </a:r>
                    </a:p>
                    <a:p>
                      <a:pPr algn="ctr"/>
                      <a:r>
                        <a:rPr kumimoji="1" lang="ja-JP" altLang="en-US" sz="1800" dirty="0"/>
                        <a:t>～</a:t>
                      </a:r>
                      <a:endParaRPr kumimoji="1" lang="en-US" altLang="ja-JP" sz="1800" dirty="0"/>
                    </a:p>
                    <a:p>
                      <a:pPr algn="ctr"/>
                      <a:r>
                        <a:rPr kumimoji="1" lang="en-US" altLang="ja-JP" sz="1800" dirty="0"/>
                        <a:t>18</a:t>
                      </a:r>
                      <a:r>
                        <a:rPr kumimoji="1" lang="ja-JP" altLang="en-US" sz="1800" dirty="0"/>
                        <a:t>：</a:t>
                      </a:r>
                      <a:r>
                        <a:rPr kumimoji="1" lang="en-US" altLang="ja-JP" sz="1800" dirty="0"/>
                        <a:t>00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4698906"/>
                  </a:ext>
                </a:extLst>
              </a:tr>
            </a:tbl>
          </a:graphicData>
        </a:graphic>
      </p:graphicFrame>
      <p:sp>
        <p:nvSpPr>
          <p:cNvPr id="9" name="タイトル 1"/>
          <p:cNvSpPr txBox="1">
            <a:spLocks/>
          </p:cNvSpPr>
          <p:nvPr/>
        </p:nvSpPr>
        <p:spPr>
          <a:xfrm>
            <a:off x="677333" y="5116448"/>
            <a:ext cx="10854267" cy="14250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・土曜日⇒古川・神岡中学校サッカー部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　日曜日⇒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古川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JYSS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　　　　　　　　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として活動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＊公式試合については、古川・神岡中学校サッカー部として参加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066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>
            <a:extLst>
              <a:ext uri="{FF2B5EF4-FFF2-40B4-BE49-F238E27FC236}">
                <a16:creationId xmlns:a16="http://schemas.microsoft.com/office/drawing/2014/main" id="{AD4E8AD7-7825-4546-BFEC-3541A297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814" y="1220533"/>
            <a:ext cx="5281318" cy="709219"/>
          </a:xfrm>
          <a:prstGeom prst="rect">
            <a:avLst/>
          </a:prstGeom>
          <a:gradFill rotWithShape="1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tIns="1080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古川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JYSS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 panose="020B0604030504040204" pitchFamily="34" charset="-128"/>
                <a:ea typeface="Meiryo" panose="020B0604030504040204" pitchFamily="34" charset="-128"/>
                <a:cs typeface="+mn-cs"/>
              </a:rPr>
              <a:t>のビジョン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3FB15DF-4904-0E42-8CCF-8B4A7850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598" y="2279705"/>
            <a:ext cx="9333736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サッカーの普及に努め、サッカーをより身近にすることで、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飛騨市でサッカーが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誰でも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できる環境を作り上げる。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0E7179E-5F9C-C247-B4EE-E8D17330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652" y="4570678"/>
            <a:ext cx="9239628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常にフェアプレーの精神を持ち、地区外の、さらには県外の人々と友好を深め、サッカーを通して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地域交流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に貢献する。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4DF5FBDF-987F-2D42-8707-DE9D46A4D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935" y="3425191"/>
            <a:ext cx="9195063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サッカーの強化に努め、古川・神岡中学校が岐阜（全国）で活躍することで、飛騨市に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勇気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希望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感動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を与える。</a:t>
            </a:r>
          </a:p>
        </p:txBody>
      </p:sp>
    </p:spTree>
    <p:extLst>
      <p:ext uri="{BB962C8B-B14F-4D97-AF65-F5344CB8AC3E}">
        <p14:creationId xmlns:p14="http://schemas.microsoft.com/office/powerpoint/2010/main" val="40010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633044" y="123709"/>
            <a:ext cx="8243669" cy="878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古川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JYSS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サッカーファミリー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j-cs"/>
              </a:rPr>
              <a:t>キーワード</a:t>
            </a:r>
          </a:p>
        </p:txBody>
      </p:sp>
      <p:pic>
        <p:nvPicPr>
          <p:cNvPr id="4" name="図 3" descr="open_mi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70" y="1192434"/>
            <a:ext cx="4956596" cy="4677788"/>
          </a:xfrm>
          <a:prstGeom prst="rect">
            <a:avLst/>
          </a:prstGeom>
        </p:spPr>
      </p:pic>
      <p:sp>
        <p:nvSpPr>
          <p:cNvPr id="5" name="テキスト プレースホルダー 9"/>
          <p:cNvSpPr txBox="1">
            <a:spLocks/>
          </p:cNvSpPr>
          <p:nvPr/>
        </p:nvSpPr>
        <p:spPr>
          <a:xfrm>
            <a:off x="1032933" y="3112393"/>
            <a:ext cx="10143067" cy="886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ja-JP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オープンマインド</a:t>
            </a:r>
          </a:p>
        </p:txBody>
      </p:sp>
    </p:spTree>
    <p:extLst>
      <p:ext uri="{BB962C8B-B14F-4D97-AF65-F5344CB8AC3E}">
        <p14:creationId xmlns:p14="http://schemas.microsoft.com/office/powerpoint/2010/main" val="13169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76" y="1638200"/>
            <a:ext cx="9183522" cy="35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48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517FB0-1C35-4C8E-BED2-4D2BEF3B5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150" y="3011936"/>
            <a:ext cx="3291840" cy="3223826"/>
          </a:xfrm>
        </p:spPr>
        <p:txBody>
          <a:bodyPr/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現在の団員在籍状況</a:t>
            </a:r>
            <a:endParaRPr kumimoji="1"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・昨年度→小学生２名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</a:t>
            </a:r>
            <a:r>
              <a:rPr lang="en-US" altLang="ja-JP" dirty="0"/>
              <a:t>(</a:t>
            </a:r>
            <a:r>
              <a:rPr lang="ja-JP" altLang="en-US" dirty="0"/>
              <a:t>存続の危機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r>
              <a:rPr kumimoji="1" lang="ja-JP" altLang="en-US" dirty="0"/>
              <a:t>・今年度→小学生２名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　 中学生２名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 高校生４名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　</a:t>
            </a:r>
            <a:r>
              <a:rPr lang="en-US" altLang="ja-JP" dirty="0"/>
              <a:t>(</a:t>
            </a:r>
            <a:r>
              <a:rPr lang="ja-JP" altLang="en-US" dirty="0"/>
              <a:t>存続の危機回避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E5C26EB-0CAA-CF76-9E25-E197EA53E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76467" y="3011936"/>
            <a:ext cx="3689139" cy="2576222"/>
          </a:xfrm>
        </p:spPr>
        <p:txBody>
          <a:bodyPr/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理想の姿</a:t>
            </a:r>
            <a:endParaRPr kumimoji="1"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今年、ソフトボール好きが集まって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独自ルールで紅白戦を開催！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今後も年齢の枠に関係なく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子どもたちが“今日は楽しかった“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と思える活動を続けたい。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05EF36C-B8E5-4774-CBAB-3DF3C4A9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A138D4C2-DBFF-549D-6EEF-3313AAA915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13083" y="3017987"/>
            <a:ext cx="3540716" cy="3255777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sz="2800" b="1" dirty="0">
                <a:solidFill>
                  <a:srgbClr val="C00000"/>
                </a:solidFill>
              </a:rPr>
              <a:t>今後の課題</a:t>
            </a:r>
            <a:endParaRPr kumimoji="1" lang="en-US" altLang="ja-JP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スポーツ少年団出身の</a:t>
            </a:r>
            <a:r>
              <a:rPr lang="en-US" altLang="ja-JP" dirty="0"/>
              <a:t>OG</a:t>
            </a:r>
            <a:r>
              <a:rPr lang="ja-JP" altLang="en-US" dirty="0"/>
              <a:t>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社会人になっても参加でき、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かつ、指導者として携わっていけ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るような、流れを作る事ができる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組織の強化などが課題。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</a:t>
            </a:r>
            <a:r>
              <a:rPr lang="ja-JP" altLang="en-US" dirty="0"/>
              <a:t>また、勝利至上主義より、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スポーツを楽しみながら、地域を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支える人材を育てていく事をサポート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できる仕組みづくりができれば！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40D080B-A471-DE11-DD4B-D7107706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80" y="230793"/>
            <a:ext cx="8625853" cy="2456747"/>
          </a:xfrm>
          <a:solidFill>
            <a:schemeClr val="accent2">
              <a:lumMod val="40000"/>
              <a:lumOff val="60000"/>
            </a:schemeClr>
          </a:solidFill>
          <a:effectLst/>
        </p:spPr>
        <p:txBody>
          <a:bodyPr>
            <a:normAutofit fontScale="90000"/>
          </a:bodyPr>
          <a:lstStyle/>
          <a:p>
            <a:br>
              <a:rPr lang="en-US" altLang="ja-JP" sz="3300" b="1" dirty="0">
                <a:latin typeface="+mj-ea"/>
                <a:ea typeface="+mj-ea"/>
              </a:rPr>
            </a:br>
            <a:br>
              <a:rPr lang="en-US" altLang="ja-JP" sz="3300" b="1" dirty="0">
                <a:latin typeface="+mj-ea"/>
                <a:ea typeface="+mj-ea"/>
              </a:rPr>
            </a:br>
            <a:r>
              <a:rPr kumimoji="1" lang="en-US" altLang="ja-JP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j-cs"/>
              </a:rPr>
              <a:t>【</a:t>
            </a:r>
            <a:r>
              <a:rPr kumimoji="1" lang="ja-JP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j-cs"/>
              </a:rPr>
              <a:t>　事例発表　</a:t>
            </a:r>
            <a:r>
              <a:rPr kumimoji="1" lang="en-US" altLang="ja-JP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j-cs"/>
              </a:rPr>
              <a:t>】</a:t>
            </a:r>
            <a:r>
              <a:rPr kumimoji="1" lang="ja-JP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j-cs"/>
              </a:rPr>
              <a:t>　　５分</a:t>
            </a:r>
            <a:br>
              <a:rPr kumimoji="1" lang="en-US" altLang="ja-JP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B0300000000000000" pitchFamily="50" charset="-128"/>
                <a:ea typeface="游ゴシック Light" panose="020B0300000000000000" pitchFamily="50" charset="-128"/>
                <a:cs typeface="+mj-cs"/>
              </a:rPr>
            </a:br>
            <a:br>
              <a:rPr lang="en-US" altLang="ja-JP" sz="3300" b="1" dirty="0">
                <a:solidFill>
                  <a:prstClr val="black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</a:br>
            <a:r>
              <a:rPr kumimoji="1" lang="ja-JP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中学生、高校生受入れの現状について</a:t>
            </a:r>
            <a:br>
              <a:rPr kumimoji="1" lang="en-US" altLang="ja-JP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</a:br>
            <a:r>
              <a:rPr kumimoji="1" lang="ja-JP" altLang="en-US" sz="2900" b="1" dirty="0">
                <a:latin typeface="+mj-ea"/>
                <a:ea typeface="+mj-ea"/>
              </a:rPr>
              <a:t>　</a:t>
            </a:r>
            <a:r>
              <a:rPr lang="ja-JP" altLang="en-US" sz="4000" dirty="0">
                <a:ln w="2222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飛騨エンジェルスソフトボールスポーツ少年団</a:t>
            </a:r>
            <a:br>
              <a:rPr kumimoji="1" lang="en-US" altLang="ja-JP" sz="4000" dirty="0"/>
            </a:br>
            <a:r>
              <a:rPr kumimoji="1" lang="ja-JP" altLang="en-US" sz="4900" dirty="0"/>
              <a:t>　</a:t>
            </a:r>
            <a:endParaRPr kumimoji="1" lang="ja-JP" altLang="en-US" sz="40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3A12CA-6153-177A-5709-48DD76C6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178" y="120588"/>
            <a:ext cx="2409042" cy="28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125" y="0"/>
            <a:ext cx="7394713" cy="51114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altLang="ja-JP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飛騨市の、子供たちの、“ブカツ“について考えよう</a:t>
            </a:r>
            <a:r>
              <a:rPr lang="en-US" altLang="ja-JP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3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表 7">
            <a:extLst>
              <a:ext uri="{FF2B5EF4-FFF2-40B4-BE49-F238E27FC236}">
                <a16:creationId xmlns:a16="http://schemas.microsoft.com/office/drawing/2014/main" id="{FE03FD29-2ABD-4741-B4AC-4F72BFB14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792375"/>
              </p:ext>
            </p:extLst>
          </p:nvPr>
        </p:nvGraphicFramePr>
        <p:xfrm>
          <a:off x="826168" y="550850"/>
          <a:ext cx="10833757" cy="5486296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3340315">
                  <a:extLst>
                    <a:ext uri="{9D8B030D-6E8A-4147-A177-3AD203B41FA5}">
                      <a16:colId xmlns:a16="http://schemas.microsoft.com/office/drawing/2014/main" val="1477709579"/>
                    </a:ext>
                  </a:extLst>
                </a:gridCol>
                <a:gridCol w="4130040">
                  <a:extLst>
                    <a:ext uri="{9D8B030D-6E8A-4147-A177-3AD203B41FA5}">
                      <a16:colId xmlns:a16="http://schemas.microsoft.com/office/drawing/2014/main" val="3545702570"/>
                    </a:ext>
                  </a:extLst>
                </a:gridCol>
                <a:gridCol w="3363402">
                  <a:extLst>
                    <a:ext uri="{9D8B030D-6E8A-4147-A177-3AD203B41FA5}">
                      <a16:colId xmlns:a16="http://schemas.microsoft.com/office/drawing/2014/main" val="3252636882"/>
                    </a:ext>
                  </a:extLst>
                </a:gridCol>
              </a:tblGrid>
              <a:tr h="465727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時間配分　　　　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90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プログラム内容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備　考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48401"/>
                  </a:ext>
                </a:extLst>
              </a:tr>
              <a:tr h="536381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開　会　　　　　 　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・開会のあいさつ</a:t>
                      </a:r>
                      <a:endParaRPr lang="en-US" altLang="ja-JP" sz="14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橋本　誠　　本部</a:t>
                      </a:r>
                      <a:endParaRPr lang="en-US" altLang="ja-JP" sz="10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960907"/>
                  </a:ext>
                </a:extLst>
              </a:tr>
              <a:tr h="510265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オリエンテーション　  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・ワークショップの趣旨説明・前提共有</a:t>
                      </a:r>
                      <a:endParaRPr lang="en-US" altLang="ja-JP" sz="14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・飛騨市のブカツドウ地域移行の現状について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飛騨市スポーツ少年団　吉川　慶常任理事長</a:t>
                      </a:r>
                      <a:endParaRPr lang="en-US" altLang="ja-JP" sz="10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飛騨市教育委員会学校教育課　上口　淳　課長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9781"/>
                  </a:ext>
                </a:extLst>
              </a:tr>
              <a:tr h="465727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事例発表　　　 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飛騨市内の中学生、高校生の受け入れの現状について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飛騨古川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JFC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松永　宗太教諭</a:t>
                      </a:r>
                      <a:endParaRPr lang="en-US" altLang="ja-JP" sz="10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飛騨エンジェルス　葛谷　紀子さん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47774"/>
                  </a:ext>
                </a:extLst>
              </a:tr>
              <a:tr h="540280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個人ワーク　　  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個人で付箋にアイデアを書き出す（</a:t>
                      </a:r>
                      <a:r>
                        <a:rPr lang="en-US" altLang="ja-JP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画面思考）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・現状の姿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現状の直視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・実践する姿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今からやること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・なりたい姿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中期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年～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・ありたい姿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理想　長期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・その他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疑問、問題点等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ja-JP" altLang="en-US" sz="10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452785"/>
                  </a:ext>
                </a:extLst>
              </a:tr>
              <a:tr h="510265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グループワーク　 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書き出したアイデアをグループで共有</a:t>
                      </a:r>
                      <a:endParaRPr lang="en-US" altLang="ja-JP" sz="14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4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されにそこから連想・発展アイデアを出す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各グループのファシリテーターが司会進行をする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479137"/>
                  </a:ext>
                </a:extLst>
              </a:tr>
              <a:tr h="465727">
                <a:tc>
                  <a:txBody>
                    <a:bodyPr/>
                    <a:lstStyle/>
                    <a:p>
                      <a:pPr rtl="0"/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休　憩　　　　 　　　　</a:t>
                      </a:r>
                      <a:r>
                        <a:rPr lang="en-US" altLang="ja-JP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lang="ja-JP" altLang="en-US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ja-JP" altLang="en-US" sz="14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ja-JP" altLang="en-US" sz="1000" noProof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631521"/>
                  </a:ext>
                </a:extLst>
              </a:tr>
              <a:tr h="510265">
                <a:tc>
                  <a:txBody>
                    <a:bodyPr/>
                    <a:lstStyle/>
                    <a:p>
                      <a:pPr rtl="0"/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全体共有　　　 　　</a:t>
                      </a:r>
                      <a:r>
                        <a:rPr lang="en-US" altLang="ja-JP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</a:t>
                      </a:r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グループで出たアイデアをグループ毎に発表</a:t>
                      </a:r>
                      <a:endParaRPr lang="en-US" altLang="ja-JP" sz="1400" b="0" noProof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グループのアイデア表を張り出す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各グループの代表がグループ内のアイデアを発表する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758067"/>
                  </a:ext>
                </a:extLst>
              </a:tr>
              <a:tr h="510265">
                <a:tc>
                  <a:txBody>
                    <a:bodyPr/>
                    <a:lstStyle/>
                    <a:p>
                      <a:pPr rtl="0"/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投　票　     　 　　　 </a:t>
                      </a:r>
                      <a:r>
                        <a:rPr lang="en-US" altLang="ja-JP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良いと思うアイデア・実施可能なアイデアのシールを張る</a:t>
                      </a:r>
                      <a:endParaRPr lang="en-US" altLang="ja-JP" sz="1400" b="0" noProof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無理と思われる事案にもシールを張る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出揃ったアイデアに各々シールを貼る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33624"/>
                  </a:ext>
                </a:extLst>
              </a:tr>
              <a:tr h="465727">
                <a:tc>
                  <a:txBody>
                    <a:bodyPr/>
                    <a:lstStyle/>
                    <a:p>
                      <a:pPr rtl="0"/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まとめ・質疑応答　 </a:t>
                      </a:r>
                      <a:r>
                        <a:rPr lang="en-US" altLang="ja-JP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実施に向けてのアイデアを共有する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ファシリテーター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吉川常任理事長</a:t>
                      </a:r>
                      <a:r>
                        <a:rPr lang="en-US" altLang="ja-JP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が総まとめをする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238810"/>
                  </a:ext>
                </a:extLst>
              </a:tr>
              <a:tr h="465727">
                <a:tc>
                  <a:txBody>
                    <a:bodyPr/>
                    <a:lstStyle/>
                    <a:p>
                      <a:pPr rtl="0"/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閉　会　　　　　　　　</a:t>
                      </a:r>
                      <a:r>
                        <a:rPr lang="en-US" altLang="ja-JP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lang="ja-JP" altLang="en-US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400" b="0" noProof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閉会の挨拶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ja-JP" altLang="en-US" sz="1000" noProof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嶋　照文　副本部長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922227"/>
                  </a:ext>
                </a:extLst>
              </a:tr>
            </a:tbl>
          </a:graphicData>
        </a:graphic>
      </p:graphicFrame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439F-2319-3E73-539D-E31D7C66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　個人ワーク　</a:t>
            </a:r>
            <a:r>
              <a:rPr lang="en-US" altLang="ja-JP" b="1" dirty="0"/>
              <a:t>】</a:t>
            </a:r>
            <a:r>
              <a:rPr lang="ja-JP" altLang="en-US" b="1" dirty="0"/>
              <a:t>　１０分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71DEE-12CB-9F36-7976-E939D4A2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0790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◎４画面思考で、</a:t>
            </a:r>
            <a:r>
              <a:rPr kumimoji="1" lang="ja-JP" altLang="en-US" b="1" dirty="0"/>
              <a:t>個人で付箋にアイデアを書き出してください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  </a:t>
            </a:r>
            <a:r>
              <a:rPr kumimoji="1" lang="ja-JP" altLang="en-US" b="1" dirty="0"/>
              <a:t>書き出せる画面、思い当たる画面だけでも結構です。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・現状の姿</a:t>
            </a:r>
            <a:r>
              <a:rPr lang="en-US" altLang="ja-JP" b="1" dirty="0"/>
              <a:t>(</a:t>
            </a:r>
            <a:r>
              <a:rPr lang="ja-JP" altLang="en-US" b="1" dirty="0"/>
              <a:t>事実の直視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chemeClr val="accent1"/>
                  </a:solidFill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水色の付箋</a:t>
            </a:r>
            <a:r>
              <a:rPr lang="ja-JP" altLang="en-US" dirty="0">
                <a:ln w="25400">
                  <a:solidFill>
                    <a:schemeClr val="accent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　　　</a:t>
            </a:r>
            <a:endParaRPr lang="en-US" altLang="ja-JP" dirty="0">
              <a:ln w="25400"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・実践する姿</a:t>
            </a:r>
            <a:r>
              <a:rPr lang="en-US" altLang="ja-JP" b="1" dirty="0"/>
              <a:t>(</a:t>
            </a:r>
            <a:r>
              <a:rPr lang="ja-JP" altLang="en-US" b="1" dirty="0"/>
              <a:t>今からやる事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FF66FF"/>
                  </a:solidFill>
                </a:ln>
                <a:solidFill>
                  <a:srgbClr val="FF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ピンク色の付箋</a:t>
            </a:r>
            <a:endParaRPr lang="en-US" altLang="ja-JP" dirty="0">
              <a:ln w="25400">
                <a:solidFill>
                  <a:srgbClr val="FF66FF"/>
                </a:solidFill>
              </a:ln>
              <a:solidFill>
                <a:srgbClr val="FF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ja-JP" altLang="en-US" b="1" dirty="0"/>
              <a:t>・なりたい姿</a:t>
            </a:r>
            <a:r>
              <a:rPr lang="en-US" altLang="ja-JP" b="1" dirty="0"/>
              <a:t>(</a:t>
            </a:r>
            <a:r>
              <a:rPr lang="ja-JP" altLang="en-US" b="1" dirty="0"/>
              <a:t>中期１年～３年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黄色の付箋</a:t>
            </a:r>
            <a:endParaRPr lang="en-US" altLang="ja-JP" dirty="0">
              <a:ln w="2540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ja-JP" altLang="en-US" b="1" dirty="0"/>
              <a:t>・ありたい姿</a:t>
            </a:r>
            <a:r>
              <a:rPr lang="en-US" altLang="ja-JP" b="1" dirty="0"/>
              <a:t>(</a:t>
            </a:r>
            <a:r>
              <a:rPr lang="ja-JP" altLang="en-US" b="1" dirty="0"/>
              <a:t>長期１０年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1905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緑色の付箋</a:t>
            </a:r>
            <a:endParaRPr lang="en-US" altLang="ja-JP" dirty="0">
              <a:ln w="19050">
                <a:solidFill>
                  <a:srgbClr val="00FF00"/>
                </a:solidFill>
              </a:ln>
              <a:solidFill>
                <a:srgbClr val="00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76B803-FA1E-85B8-F8BB-722E0725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61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009DDD2E-F37B-D927-469B-423FC0873B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957003"/>
              </p:ext>
            </p:extLst>
          </p:nvPr>
        </p:nvGraphicFramePr>
        <p:xfrm>
          <a:off x="524786" y="772998"/>
          <a:ext cx="11051329" cy="5616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4852">
                  <a:extLst>
                    <a:ext uri="{9D8B030D-6E8A-4147-A177-3AD203B41FA5}">
                      <a16:colId xmlns:a16="http://schemas.microsoft.com/office/drawing/2014/main" val="3591881499"/>
                    </a:ext>
                  </a:extLst>
                </a:gridCol>
                <a:gridCol w="5786477">
                  <a:extLst>
                    <a:ext uri="{9D8B030D-6E8A-4147-A177-3AD203B41FA5}">
                      <a16:colId xmlns:a16="http://schemas.microsoft.com/office/drawing/2014/main" val="545357526"/>
                    </a:ext>
                  </a:extLst>
                </a:gridCol>
              </a:tblGrid>
              <a:tr h="2733773">
                <a:tc>
                  <a:txBody>
                    <a:bodyPr/>
                    <a:lstStyle/>
                    <a:p>
                      <a:endParaRPr kumimoji="1" lang="en-US" altLang="ja-JP" sz="26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kumimoji="1" lang="en-US" altLang="ja-JP" sz="26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kumimoji="1" lang="ja-JP" altLang="en-US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ありたい姿</a:t>
                      </a:r>
                      <a:r>
                        <a:rPr kumimoji="1" lang="en-US" altLang="ja-JP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kumimoji="1" lang="ja-JP" altLang="en-US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長期</a:t>
                      </a:r>
                      <a:r>
                        <a:rPr kumimoji="1" lang="en-US" altLang="ja-JP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kumimoji="1" lang="ja-JP" altLang="en-US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年</a:t>
                      </a:r>
                      <a:r>
                        <a:rPr kumimoji="1" lang="en-US" altLang="ja-JP" sz="2600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1" lang="ja-JP" altLang="en-US" sz="2600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2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kumimoji="1" lang="en-US" altLang="ja-JP" sz="2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kumimoji="1" lang="ja-JP" altLang="en-US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なりたい姿</a:t>
                      </a:r>
                      <a:r>
                        <a:rPr kumimoji="1" lang="en-US" altLang="ja-JP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kumimoji="1" lang="ja-JP" altLang="en-US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中期</a:t>
                      </a:r>
                      <a:r>
                        <a:rPr kumimoji="1" lang="en-US" altLang="ja-JP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kumimoji="1" lang="ja-JP" altLang="en-US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年～</a:t>
                      </a:r>
                      <a:r>
                        <a:rPr kumimoji="1" lang="en-US" altLang="ja-JP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kumimoji="1" lang="ja-JP" altLang="en-US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年</a:t>
                      </a:r>
                      <a:r>
                        <a:rPr kumimoji="1" lang="en-US" altLang="ja-JP" sz="26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1" lang="ja-JP" altLang="en-US" sz="2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622097"/>
                  </a:ext>
                </a:extLst>
              </a:tr>
              <a:tr h="2882957">
                <a:tc>
                  <a:txBody>
                    <a:bodyPr/>
                    <a:lstStyle/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r>
                        <a:rPr kumimoji="1" lang="ja-JP" altLang="en-US" sz="2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現状の姿</a:t>
                      </a:r>
                      <a:r>
                        <a:rPr kumimoji="1" lang="en-US" altLang="ja-JP" sz="2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kumimoji="1" lang="ja-JP" altLang="en-US" sz="2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事実の直視</a:t>
                      </a:r>
                      <a:r>
                        <a:rPr kumimoji="1" lang="en-US" altLang="ja-JP" sz="2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1" lang="ja-JP" altLang="en-US" sz="26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b="1" dirty="0"/>
                        <a:t>　</a:t>
                      </a:r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endParaRPr kumimoji="1" lang="en-US" altLang="ja-JP" b="1" dirty="0"/>
                    </a:p>
                    <a:p>
                      <a:r>
                        <a:rPr kumimoji="1" lang="ja-JP" altLang="en-US" sz="2600" b="1" dirty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実践する姿</a:t>
                      </a:r>
                      <a:r>
                        <a:rPr kumimoji="1" lang="en-US" altLang="ja-JP" sz="2600" b="1" dirty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kumimoji="1" lang="ja-JP" altLang="en-US" sz="2600" b="1" dirty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今からやること</a:t>
                      </a:r>
                      <a:r>
                        <a:rPr kumimoji="1" lang="en-US" altLang="ja-JP" sz="2600" b="1" dirty="0"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kumimoji="1" lang="ja-JP" altLang="en-US" sz="2600" b="1" dirty="0">
                        <a:solidFill>
                          <a:srgbClr val="FF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19327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439F-2319-3E73-539D-E31D7C66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　グループワーク　</a:t>
            </a:r>
            <a:r>
              <a:rPr lang="en-US" altLang="ja-JP" b="1" dirty="0"/>
              <a:t>】</a:t>
            </a:r>
            <a:r>
              <a:rPr lang="ja-JP" altLang="en-US" b="1" dirty="0"/>
              <a:t>　１５分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71DEE-12CB-9F36-7976-E939D4A2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sz="10400" b="1" dirty="0">
                <a:latin typeface="+mn-ea"/>
              </a:rPr>
              <a:t>◎４画面の枠に個人のアイデアを貼り、各々の</a:t>
            </a:r>
            <a:r>
              <a:rPr kumimoji="1" lang="ja-JP" altLang="en-US" sz="10400" b="1" dirty="0">
                <a:latin typeface="+mn-ea"/>
              </a:rPr>
              <a:t>アイデアをグルー</a:t>
            </a:r>
            <a:endParaRPr kumimoji="1" lang="en-US" altLang="ja-JP" sz="10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10400" b="1" dirty="0">
                <a:latin typeface="+mn-ea"/>
              </a:rPr>
              <a:t>   </a:t>
            </a:r>
            <a:r>
              <a:rPr kumimoji="1" lang="ja-JP" altLang="en-US" sz="10400" b="1" dirty="0">
                <a:latin typeface="+mn-ea"/>
              </a:rPr>
              <a:t>プで共有してください。さらにそこから連想・発展し、アイデ</a:t>
            </a:r>
            <a:endParaRPr kumimoji="1" lang="en-US" altLang="ja-JP" sz="10400" b="1" dirty="0">
              <a:latin typeface="+mn-ea"/>
            </a:endParaRPr>
          </a:p>
          <a:p>
            <a:pPr marL="0" indent="0">
              <a:buNone/>
            </a:pPr>
            <a:r>
              <a:rPr lang="en-US" altLang="ja-JP" sz="10400" b="1" dirty="0">
                <a:latin typeface="+mn-ea"/>
              </a:rPr>
              <a:t>   </a:t>
            </a:r>
            <a:r>
              <a:rPr kumimoji="1" lang="ja-JP" altLang="en-US" sz="10400" b="1" dirty="0">
                <a:latin typeface="+mn-ea"/>
              </a:rPr>
              <a:t>アを出してみてください。後程、全体共有します。発表者をご選</a:t>
            </a:r>
            <a:endParaRPr kumimoji="1" lang="en-US" altLang="ja-JP" sz="10400" b="1" dirty="0">
              <a:latin typeface="+mn-ea"/>
            </a:endParaRPr>
          </a:p>
          <a:p>
            <a:pPr marL="0" indent="0">
              <a:buNone/>
            </a:pPr>
            <a:r>
              <a:rPr kumimoji="1" lang="ja-JP" altLang="en-US" sz="10400" b="1" dirty="0">
                <a:latin typeface="+mn-ea"/>
              </a:rPr>
              <a:t>　任ください。　　　　</a:t>
            </a:r>
            <a:endParaRPr kumimoji="1" lang="en-US" altLang="ja-JP" sz="104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10400" dirty="0">
                <a:latin typeface="+mn-ea"/>
              </a:rPr>
              <a:t>　</a:t>
            </a:r>
            <a:endParaRPr lang="en-US" altLang="ja-JP" sz="10400" dirty="0">
              <a:latin typeface="+mn-ea"/>
            </a:endParaRPr>
          </a:p>
          <a:p>
            <a:pPr marL="0" indent="0">
              <a:buNone/>
            </a:pPr>
            <a:r>
              <a:rPr lang="ja-JP" altLang="en-US" sz="10400" dirty="0">
                <a:latin typeface="+mn-ea"/>
              </a:rPr>
              <a:t>　　</a:t>
            </a:r>
            <a:r>
              <a:rPr lang="ja-JP" altLang="en-US" sz="10400" b="1" dirty="0">
                <a:latin typeface="+mn-ea"/>
              </a:rPr>
              <a:t>・現状の姿</a:t>
            </a:r>
            <a:r>
              <a:rPr lang="en-US" altLang="ja-JP" sz="10400" b="1" dirty="0">
                <a:latin typeface="+mn-ea"/>
              </a:rPr>
              <a:t>(</a:t>
            </a:r>
            <a:r>
              <a:rPr lang="ja-JP" altLang="en-US" sz="10400" b="1" dirty="0">
                <a:latin typeface="+mn-ea"/>
              </a:rPr>
              <a:t>事実の直視</a:t>
            </a:r>
            <a:r>
              <a:rPr lang="en-US" altLang="ja-JP" sz="10400" b="1" dirty="0">
                <a:latin typeface="+mn-ea"/>
              </a:rPr>
              <a:t>)</a:t>
            </a:r>
            <a:r>
              <a:rPr lang="ja-JP" altLang="en-US" sz="10400" b="1" dirty="0">
                <a:latin typeface="+mn-ea"/>
              </a:rPr>
              <a:t>　</a:t>
            </a:r>
            <a:r>
              <a:rPr lang="ja-JP" altLang="en-US" sz="10400" dirty="0">
                <a:ln w="25400">
                  <a:solidFill>
                    <a:schemeClr val="accent1"/>
                  </a:solidFill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水色の付箋</a:t>
            </a:r>
            <a:r>
              <a:rPr lang="ja-JP" altLang="en-US" sz="10400" dirty="0">
                <a:ln w="25400">
                  <a:solidFill>
                    <a:schemeClr val="accent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</a:t>
            </a:r>
            <a:endParaRPr lang="en-US" altLang="ja-JP" sz="10400" dirty="0">
              <a:ln w="25400"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marL="0" indent="0">
              <a:buNone/>
            </a:pPr>
            <a:r>
              <a:rPr lang="ja-JP" altLang="en-US" sz="10400" dirty="0">
                <a:latin typeface="+mn-ea"/>
              </a:rPr>
              <a:t>　　</a:t>
            </a:r>
            <a:r>
              <a:rPr lang="ja-JP" altLang="en-US" sz="10400" b="1" dirty="0">
                <a:latin typeface="+mn-ea"/>
              </a:rPr>
              <a:t>・実践する姿</a:t>
            </a:r>
            <a:r>
              <a:rPr lang="en-US" altLang="ja-JP" sz="10400" b="1" dirty="0">
                <a:latin typeface="+mn-ea"/>
              </a:rPr>
              <a:t>(</a:t>
            </a:r>
            <a:r>
              <a:rPr lang="ja-JP" altLang="en-US" sz="10400" b="1" dirty="0">
                <a:latin typeface="+mn-ea"/>
              </a:rPr>
              <a:t>今からやる事</a:t>
            </a:r>
            <a:r>
              <a:rPr lang="en-US" altLang="ja-JP" sz="10400" b="1" dirty="0">
                <a:latin typeface="+mn-ea"/>
              </a:rPr>
              <a:t>)</a:t>
            </a:r>
            <a:r>
              <a:rPr lang="ja-JP" altLang="en-US" sz="10400" b="1" dirty="0">
                <a:latin typeface="+mn-ea"/>
              </a:rPr>
              <a:t>　</a:t>
            </a:r>
            <a:r>
              <a:rPr lang="ja-JP" altLang="en-US" sz="10400" dirty="0">
                <a:ln w="25400">
                  <a:solidFill>
                    <a:srgbClr val="FF66FF"/>
                  </a:solidFill>
                </a:ln>
                <a:solidFill>
                  <a:srgbClr val="FF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ピンク色の付箋</a:t>
            </a:r>
            <a:endParaRPr lang="en-US" altLang="ja-JP" sz="10400" dirty="0">
              <a:ln w="25400">
                <a:solidFill>
                  <a:srgbClr val="FF66FF"/>
                </a:solidFill>
              </a:ln>
              <a:solidFill>
                <a:srgbClr val="FF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marL="0" indent="0">
              <a:buNone/>
            </a:pPr>
            <a:r>
              <a:rPr lang="en-US" altLang="ja-JP" sz="10400" dirty="0">
                <a:latin typeface="+mn-ea"/>
              </a:rPr>
              <a:t>       </a:t>
            </a:r>
            <a:r>
              <a:rPr lang="ja-JP" altLang="en-US" sz="10400" b="1" dirty="0">
                <a:latin typeface="+mn-ea"/>
              </a:rPr>
              <a:t>・なりたい姿</a:t>
            </a:r>
            <a:r>
              <a:rPr lang="en-US" altLang="ja-JP" sz="10400" b="1" dirty="0">
                <a:latin typeface="+mn-ea"/>
              </a:rPr>
              <a:t>(</a:t>
            </a:r>
            <a:r>
              <a:rPr lang="ja-JP" altLang="en-US" sz="10400" b="1" dirty="0">
                <a:latin typeface="+mn-ea"/>
              </a:rPr>
              <a:t>中期１年～３年</a:t>
            </a:r>
            <a:r>
              <a:rPr lang="en-US" altLang="ja-JP" sz="10400" b="1" dirty="0">
                <a:latin typeface="+mn-ea"/>
              </a:rPr>
              <a:t>)</a:t>
            </a:r>
            <a:r>
              <a:rPr lang="ja-JP" altLang="en-US" sz="10400" b="1" dirty="0">
                <a:latin typeface="+mn-ea"/>
              </a:rPr>
              <a:t>　</a:t>
            </a:r>
            <a:r>
              <a:rPr lang="ja-JP" altLang="en-US" sz="10400" dirty="0">
                <a:ln w="254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黄色の付箋</a:t>
            </a:r>
            <a:endParaRPr lang="en-US" altLang="ja-JP" sz="10400" dirty="0">
              <a:ln w="2540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marL="0" indent="0">
              <a:buNone/>
            </a:pPr>
            <a:r>
              <a:rPr lang="en-US" altLang="ja-JP" sz="10400" dirty="0">
                <a:latin typeface="+mn-ea"/>
              </a:rPr>
              <a:t>       </a:t>
            </a:r>
            <a:r>
              <a:rPr lang="ja-JP" altLang="en-US" sz="10400" b="1" dirty="0">
                <a:latin typeface="+mn-ea"/>
              </a:rPr>
              <a:t>・ありたい姿</a:t>
            </a:r>
            <a:r>
              <a:rPr lang="en-US" altLang="ja-JP" sz="10400" b="1" dirty="0">
                <a:latin typeface="+mn-ea"/>
              </a:rPr>
              <a:t>(</a:t>
            </a:r>
            <a:r>
              <a:rPr lang="ja-JP" altLang="en-US" sz="10400" b="1" dirty="0">
                <a:latin typeface="+mn-ea"/>
              </a:rPr>
              <a:t>長期１０年</a:t>
            </a:r>
            <a:r>
              <a:rPr lang="en-US" altLang="ja-JP" sz="10400" b="1" dirty="0">
                <a:latin typeface="+mn-ea"/>
              </a:rPr>
              <a:t>)</a:t>
            </a:r>
            <a:r>
              <a:rPr lang="ja-JP" altLang="en-US" sz="10400" b="1" dirty="0">
                <a:latin typeface="+mn-ea"/>
              </a:rPr>
              <a:t>　</a:t>
            </a:r>
            <a:r>
              <a:rPr lang="ja-JP" altLang="en-US" sz="10400" dirty="0">
                <a:ln w="1905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緑色の付箋</a:t>
            </a:r>
            <a:endParaRPr lang="en-US" altLang="ja-JP" sz="10400" dirty="0">
              <a:ln w="19050">
                <a:solidFill>
                  <a:srgbClr val="00FF00"/>
                </a:solidFill>
              </a:ln>
              <a:solidFill>
                <a:srgbClr val="00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marL="0" indent="0">
              <a:buNone/>
            </a:pPr>
            <a:endParaRPr lang="en-US" altLang="ja-JP" sz="10400" dirty="0">
              <a:solidFill>
                <a:srgbClr val="00FF00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5500" dirty="0"/>
              <a:t>　</a:t>
            </a:r>
            <a:endParaRPr kumimoji="1" lang="ja-JP" altLang="en-US" sz="55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76B803-FA1E-85B8-F8BB-722E0725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093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E72FA2-729E-F09D-8FEB-0BFB7A5C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【</a:t>
            </a:r>
            <a:r>
              <a:rPr kumimoji="1" lang="ja-JP" altLang="en-US" b="1" dirty="0"/>
              <a:t>　休　憩　</a:t>
            </a:r>
            <a:r>
              <a:rPr kumimoji="1" lang="en-US" altLang="ja-JP" b="1" dirty="0"/>
              <a:t>】</a:t>
            </a:r>
            <a:r>
              <a:rPr kumimoji="1" lang="ja-JP" altLang="en-US" b="1" dirty="0"/>
              <a:t>５分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E7165C-BCF1-ECEC-7198-25264128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コンテンツ プレースホルダー 17">
            <a:extLst>
              <a:ext uri="{FF2B5EF4-FFF2-40B4-BE49-F238E27FC236}">
                <a16:creationId xmlns:a16="http://schemas.microsoft.com/office/drawing/2014/main" id="{0FA9383C-27E8-EEB7-874C-35EBCFD2EB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126" y="1277404"/>
            <a:ext cx="3478213" cy="260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3A061A8-F5C8-A1E4-C93A-29D378FE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149" y="4173874"/>
            <a:ext cx="4122669" cy="231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8A400CE-8852-5285-FA62-22B143554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577" y="2724579"/>
            <a:ext cx="4122668" cy="231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08F2E14-500F-A87D-0D85-CD32F7160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78564" y="3944064"/>
            <a:ext cx="3087727" cy="173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12009481-B0E8-638F-EC2F-B5D9CD7FDA4F}"/>
              </a:ext>
            </a:extLst>
          </p:cNvPr>
          <p:cNvSpPr txBox="1">
            <a:spLocks/>
          </p:cNvSpPr>
          <p:nvPr/>
        </p:nvSpPr>
        <p:spPr>
          <a:xfrm>
            <a:off x="4316412" y="1766701"/>
            <a:ext cx="6974439" cy="881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４年度中体連東海大会出場チーム、選手</a:t>
            </a:r>
            <a:endParaRPr lang="en-US" altLang="ja-JP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altLang="ja-JP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</a:rPr>
              <a:t>・古中サッカー部　・陸上部　・女子バレー部　・卓球部</a:t>
            </a:r>
          </a:p>
        </p:txBody>
      </p:sp>
    </p:spTree>
    <p:extLst>
      <p:ext uri="{BB962C8B-B14F-4D97-AF65-F5344CB8AC3E}">
        <p14:creationId xmlns:p14="http://schemas.microsoft.com/office/powerpoint/2010/main" val="14822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439F-2319-3E73-539D-E31D7C66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　全体共有　</a:t>
            </a:r>
            <a:r>
              <a:rPr lang="en-US" altLang="ja-JP" b="1" dirty="0"/>
              <a:t>】</a:t>
            </a:r>
            <a:r>
              <a:rPr lang="ja-JP" altLang="en-US" b="1" dirty="0"/>
              <a:t>　１５分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71DEE-12CB-9F36-7976-E939D4A2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2">
              <a:lumMod val="40000"/>
              <a:lumOff val="60000"/>
            </a:schemeClr>
          </a:solidFill>
          <a:ln w="254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◎グループで出されたアイデアを全体共有します。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　グループ毎に発表し、掲示します。</a:t>
            </a:r>
            <a:r>
              <a:rPr kumimoji="1" lang="ja-JP" altLang="en-US" b="1" dirty="0"/>
              <a:t>　　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・現状の姿</a:t>
            </a:r>
            <a:r>
              <a:rPr lang="en-US" altLang="ja-JP" b="1" dirty="0"/>
              <a:t>(</a:t>
            </a:r>
            <a:r>
              <a:rPr lang="ja-JP" altLang="en-US" b="1" dirty="0"/>
              <a:t>事実の直視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水色の付箋　</a:t>
            </a:r>
            <a:r>
              <a:rPr lang="ja-JP" altLang="en-US" dirty="0">
                <a:ln w="25400"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　　</a:t>
            </a:r>
            <a:endParaRPr lang="en-US" altLang="ja-JP" dirty="0">
              <a:ln w="25400"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b="1" dirty="0"/>
              <a:t>・実践する姿</a:t>
            </a:r>
            <a:r>
              <a:rPr lang="en-US" altLang="ja-JP" b="1" dirty="0"/>
              <a:t>(</a:t>
            </a:r>
            <a:r>
              <a:rPr lang="ja-JP" altLang="en-US" b="1" dirty="0"/>
              <a:t>今からやる事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FF66FF"/>
                  </a:solidFill>
                </a:ln>
                <a:solidFill>
                  <a:srgbClr val="FF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ピンクの付箋</a:t>
            </a:r>
            <a:endParaRPr lang="en-US" altLang="ja-JP" dirty="0">
              <a:ln w="25400">
                <a:solidFill>
                  <a:srgbClr val="FF66FF"/>
                </a:solidFill>
              </a:ln>
              <a:solidFill>
                <a:srgbClr val="FF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ja-JP" altLang="en-US" b="1" dirty="0"/>
              <a:t>・なりたい姿</a:t>
            </a:r>
            <a:r>
              <a:rPr lang="en-US" altLang="ja-JP" b="1" dirty="0"/>
              <a:t>(</a:t>
            </a:r>
            <a:r>
              <a:rPr lang="ja-JP" altLang="en-US" b="1" dirty="0"/>
              <a:t>中期１年～３年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黄色の付箋</a:t>
            </a:r>
            <a:endParaRPr lang="en-US" altLang="ja-JP" dirty="0">
              <a:ln w="2540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r>
              <a:rPr lang="ja-JP" altLang="en-US" b="1" dirty="0"/>
              <a:t>・ありたい姿</a:t>
            </a:r>
            <a:r>
              <a:rPr lang="en-US" altLang="ja-JP" b="1" dirty="0"/>
              <a:t>(</a:t>
            </a:r>
            <a:r>
              <a:rPr lang="ja-JP" altLang="en-US" b="1" dirty="0"/>
              <a:t>長期１０年</a:t>
            </a:r>
            <a:r>
              <a:rPr lang="en-US" altLang="ja-JP" b="1" dirty="0"/>
              <a:t>)</a:t>
            </a:r>
            <a:r>
              <a:rPr lang="ja-JP" altLang="en-US" b="1" dirty="0"/>
              <a:t>　</a:t>
            </a:r>
            <a:r>
              <a:rPr lang="ja-JP" altLang="en-US" dirty="0">
                <a:ln w="2540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緑の付箋</a:t>
            </a:r>
            <a:endParaRPr lang="en-US" altLang="ja-JP" dirty="0">
              <a:ln w="25400">
                <a:solidFill>
                  <a:srgbClr val="00FF00"/>
                </a:solidFill>
              </a:ln>
              <a:solidFill>
                <a:srgbClr val="00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76B803-FA1E-85B8-F8BB-722E0725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710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439F-2319-3E73-539D-E31D7C66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　投　票　</a:t>
            </a:r>
            <a:r>
              <a:rPr lang="en-US" altLang="ja-JP" b="1" dirty="0"/>
              <a:t>】</a:t>
            </a:r>
            <a:r>
              <a:rPr lang="ja-JP" altLang="en-US" b="1" dirty="0"/>
              <a:t>　５分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71DEE-12CB-9F36-7976-E939D4A2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◎グループで出されたアイデアに投票します。</a:t>
            </a:r>
            <a:r>
              <a:rPr kumimoji="1" lang="ja-JP" altLang="en-US" b="1" dirty="0"/>
              <a:t>　　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　　</a:t>
            </a:r>
            <a:r>
              <a:rPr lang="ja-JP" altLang="en-US" b="1" dirty="0">
                <a:solidFill>
                  <a:srgbClr val="FF0000"/>
                </a:solidFill>
              </a:rPr>
              <a:t>・赤シール　→　同感、良いと思うアイデア　　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/>
              <a:t>　　</a:t>
            </a:r>
            <a:endParaRPr lang="en-US" altLang="ja-JP" b="1" dirty="0">
              <a:solidFill>
                <a:srgbClr val="FF66FF"/>
              </a:solidFill>
            </a:endParaRPr>
          </a:p>
          <a:p>
            <a:pPr marL="0" indent="0">
              <a:buNone/>
            </a:pPr>
            <a:r>
              <a:rPr lang="en-US" altLang="ja-JP" b="1" dirty="0"/>
              <a:t>       </a:t>
            </a:r>
            <a:r>
              <a:rPr lang="ja-JP" altLang="en-US" b="1" dirty="0">
                <a:solidFill>
                  <a:srgbClr val="0070C0"/>
                </a:solidFill>
              </a:rPr>
              <a:t>・青シール　→　無理、手が届かないと思うアイデア</a:t>
            </a:r>
            <a:endParaRPr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endParaRPr lang="en-US" altLang="ja-JP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76B803-FA1E-85B8-F8BB-722E0725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081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E439F-2319-3E73-539D-E31D7C66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　まとめ・質疑応答　</a:t>
            </a:r>
            <a:r>
              <a:rPr lang="en-US" altLang="ja-JP" b="1" dirty="0"/>
              <a:t>】</a:t>
            </a:r>
            <a:r>
              <a:rPr lang="ja-JP" altLang="en-US" b="1" dirty="0"/>
              <a:t>　１２分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71DEE-12CB-9F36-7976-E939D4A2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362078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　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　　</a:t>
            </a:r>
            <a:r>
              <a:rPr lang="ja-JP" altLang="en-US" b="1" dirty="0">
                <a:solidFill>
                  <a:srgbClr val="FF0000"/>
                </a:solidFill>
              </a:rPr>
              <a:t>・赤シール　　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　　　　　　　　・実施に向けてのアイデアを共有します。　</a:t>
            </a:r>
            <a:endParaRPr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0070C0"/>
                </a:solidFill>
              </a:rPr>
              <a:t>　　・青シール　</a:t>
            </a:r>
            <a:endParaRPr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      </a:t>
            </a:r>
            <a:endParaRPr lang="en-US" altLang="ja-JP" dirty="0">
              <a:solidFill>
                <a:srgbClr val="00FF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76B803-FA1E-85B8-F8BB-722E0725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B4A6C227-A7B8-4D46-7F47-38CD27712A7C}"/>
              </a:ext>
            </a:extLst>
          </p:cNvPr>
          <p:cNvSpPr/>
          <p:nvPr/>
        </p:nvSpPr>
        <p:spPr>
          <a:xfrm>
            <a:off x="3673502" y="2788920"/>
            <a:ext cx="357809" cy="128016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83EFFD-6935-1BFD-5242-4E845D96A71A}"/>
              </a:ext>
            </a:extLst>
          </p:cNvPr>
          <p:cNvSpPr txBox="1"/>
          <p:nvPr/>
        </p:nvSpPr>
        <p:spPr>
          <a:xfrm>
            <a:off x="1632006" y="5706622"/>
            <a:ext cx="7468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800" dirty="0"/>
              <a:t>※</a:t>
            </a:r>
            <a:r>
              <a:rPr lang="ja-JP" altLang="en-US" sz="1800" dirty="0"/>
              <a:t>この結果は飛騨市スポーツ協会</a:t>
            </a:r>
            <a:r>
              <a:rPr lang="en-US" altLang="ja-JP" sz="1800" dirty="0"/>
              <a:t>HP</a:t>
            </a:r>
            <a:r>
              <a:rPr lang="ja-JP" altLang="en-US" sz="1800" dirty="0"/>
              <a:t>に</a:t>
            </a:r>
            <a:r>
              <a:rPr lang="en-US" altLang="ja-JP" sz="1800" dirty="0"/>
              <a:t>UP</a:t>
            </a:r>
            <a:r>
              <a:rPr lang="ja-JP" altLang="en-US" sz="1800" dirty="0"/>
              <a:t>しますので、ご覧ください。</a:t>
            </a:r>
            <a:endParaRPr lang="en-US" altLang="ja-JP" sz="18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sz="1800" dirty="0"/>
              <a:t>　　　　　　　　　　　　　　　　　　　</a:t>
            </a:r>
            <a:r>
              <a:rPr lang="ja-JP" altLang="en-US" sz="1400" dirty="0"/>
              <a:t>飛騨市スポーツ協会の</a:t>
            </a:r>
            <a:r>
              <a:rPr lang="en-US" altLang="ja-JP" sz="1400" dirty="0"/>
              <a:t>HP</a:t>
            </a:r>
            <a:r>
              <a:rPr lang="ja-JP" altLang="en-US" sz="1400" dirty="0"/>
              <a:t>はこちら→　</a:t>
            </a:r>
            <a:endParaRPr kumimoji="1" lang="ja-JP" altLang="en-US" sz="1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4E0C678-9ABF-448E-CE92-54F46E3B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143" y="5550011"/>
            <a:ext cx="1236553" cy="12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8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63" y="1125109"/>
            <a:ext cx="3953257" cy="4069080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本日はご参加いただき</a:t>
            </a:r>
            <a:br>
              <a:rPr lang="en-US" altLang="ja-JP" sz="3000" dirty="0"/>
            </a:br>
            <a:r>
              <a:rPr lang="ja-JP" altLang="en-US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ありがとうございました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D76B855D-E9CC-4FF8-AD85-6CDC7B89A0DE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pPr lvl="0" rtl="0"/>
              <a:t>27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442" y="4443586"/>
            <a:ext cx="4523895" cy="2187802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en-US" altLang="ja-JP" sz="6200" dirty="0"/>
          </a:p>
          <a:p>
            <a:pPr rtl="0"/>
            <a:r>
              <a:rPr lang="ja-JP" altLang="en-US" sz="6200" dirty="0"/>
              <a:t>飛騨市スポーツ少年団</a:t>
            </a:r>
            <a:endParaRPr lang="en-US" altLang="ja-JP" sz="6200" dirty="0"/>
          </a:p>
          <a:p>
            <a:pPr rtl="0"/>
            <a:endParaRPr lang="en-US" altLang="ja-JP" sz="6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r>
              <a:rPr lang="en-US" altLang="ja-JP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TEL</a:t>
            </a:r>
            <a:r>
              <a:rPr lang="ja-JP" altLang="en-US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0577-73-6115</a:t>
            </a:r>
            <a:endParaRPr lang="ja-JP" altLang="en-US" sz="6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>
              <a:spcBef>
                <a:spcPts val="3000"/>
              </a:spcBef>
            </a:pPr>
            <a:r>
              <a:rPr lang="ja-JP" altLang="en-US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メールアドレス：</a:t>
            </a:r>
            <a:r>
              <a:rPr lang="en-US" altLang="ja-JP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hidashi.suposho@gmail.com</a:t>
            </a:r>
            <a:endParaRPr lang="ja-JP" altLang="en-US" sz="6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>
              <a:spcBef>
                <a:spcPts val="3000"/>
              </a:spcBef>
            </a:pPr>
            <a:r>
              <a:rPr lang="en-US" altLang="ja-JP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Web </a:t>
            </a:r>
            <a:r>
              <a:rPr lang="ja-JP" altLang="en-US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サイト：</a:t>
            </a:r>
            <a:r>
              <a:rPr lang="en-US" altLang="ja-JP" sz="6200" dirty="0">
                <a:latin typeface="Meiryo UI" panose="020B0604030504040204" pitchFamily="50" charset="-128"/>
                <a:ea typeface="Meiryo UI" panose="020B0604030504040204" pitchFamily="50" charset="-128"/>
              </a:rPr>
              <a:t>https://hida-taikyo.com/</a:t>
            </a:r>
            <a:endParaRPr lang="ja-JP" altLang="en-US" sz="6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524C11C-DAEB-6288-332F-4203D712E575}"/>
              </a:ext>
            </a:extLst>
          </p:cNvPr>
          <p:cNvSpPr txBox="1">
            <a:spLocks/>
          </p:cNvSpPr>
          <p:nvPr/>
        </p:nvSpPr>
        <p:spPr>
          <a:xfrm>
            <a:off x="4336111" y="3510659"/>
            <a:ext cx="7855889" cy="84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chemeClr val="bg2">
                    <a:lumMod val="50000"/>
                  </a:schemeClr>
                </a:solidFill>
              </a:rPr>
              <a:t>飛騨市の、子供たちの、“ブカツ”について考えよう</a:t>
            </a:r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2728DE-CD81-6E0E-9E62-5B1C5025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568"/>
            <a:ext cx="10515600" cy="42093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Memo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43C0C0-CB9B-DB54-4896-CCDB67A6D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0652"/>
            <a:ext cx="10515600" cy="5376779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3744E-1420-165E-CFEA-A40E4494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8327ADE-A335-CE2E-3740-B51EB7BAA0A1}"/>
              </a:ext>
            </a:extLst>
          </p:cNvPr>
          <p:cNvCxnSpPr/>
          <p:nvPr/>
        </p:nvCxnSpPr>
        <p:spPr>
          <a:xfrm>
            <a:off x="838200" y="166687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1B8C161-2D3B-D87B-9576-5E98D5D158FB}"/>
              </a:ext>
            </a:extLst>
          </p:cNvPr>
          <p:cNvCxnSpPr/>
          <p:nvPr/>
        </p:nvCxnSpPr>
        <p:spPr>
          <a:xfrm>
            <a:off x="838200" y="225742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4AE6A2B-931A-E71D-6301-0519F14313AF}"/>
              </a:ext>
            </a:extLst>
          </p:cNvPr>
          <p:cNvCxnSpPr/>
          <p:nvPr/>
        </p:nvCxnSpPr>
        <p:spPr>
          <a:xfrm>
            <a:off x="838200" y="407670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622367E-650C-4E5D-A124-E2EC241F2386}"/>
              </a:ext>
            </a:extLst>
          </p:cNvPr>
          <p:cNvCxnSpPr/>
          <p:nvPr/>
        </p:nvCxnSpPr>
        <p:spPr>
          <a:xfrm>
            <a:off x="838200" y="342900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937B6B1-72EC-C936-6855-65542CBE833C}"/>
              </a:ext>
            </a:extLst>
          </p:cNvPr>
          <p:cNvCxnSpPr/>
          <p:nvPr/>
        </p:nvCxnSpPr>
        <p:spPr>
          <a:xfrm>
            <a:off x="838200" y="283845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717A6692-182B-C175-75E4-6520631B989A}"/>
              </a:ext>
            </a:extLst>
          </p:cNvPr>
          <p:cNvCxnSpPr/>
          <p:nvPr/>
        </p:nvCxnSpPr>
        <p:spPr>
          <a:xfrm>
            <a:off x="838200" y="4714875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5569932-3D82-FD96-D819-D36B22FC18E4}"/>
              </a:ext>
            </a:extLst>
          </p:cNvPr>
          <p:cNvCxnSpPr/>
          <p:nvPr/>
        </p:nvCxnSpPr>
        <p:spPr>
          <a:xfrm>
            <a:off x="838200" y="529590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6E11FF0-8423-00CE-AF91-C4B893BBEEB1}"/>
              </a:ext>
            </a:extLst>
          </p:cNvPr>
          <p:cNvCxnSpPr/>
          <p:nvPr/>
        </p:nvCxnSpPr>
        <p:spPr>
          <a:xfrm>
            <a:off x="838200" y="5791200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01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ja-JP" dirty="0"/>
              <a:t>【</a:t>
            </a:r>
            <a:r>
              <a:rPr lang="ja-JP" altLang="en-US" dirty="0"/>
              <a:t>オリエンテーション</a:t>
            </a:r>
            <a:r>
              <a:rPr lang="en-US" altLang="ja-JP" dirty="0"/>
              <a:t>】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　５分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737" y="1862482"/>
            <a:ext cx="8950786" cy="823912"/>
          </a:xfrm>
        </p:spPr>
        <p:txBody>
          <a:bodyPr rtlCol="0">
            <a:noAutofit/>
          </a:bodyPr>
          <a:lstStyle/>
          <a:p>
            <a:pPr rtl="0"/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◎本日のワークショップの趣旨説明・前提共有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740011" y="2927349"/>
            <a:ext cx="6870589" cy="501651"/>
          </a:xfrm>
        </p:spPr>
        <p:txBody>
          <a:bodyPr rtlCol="0">
            <a:normAutofit fontScale="55000" lnSpcReduction="20000"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4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飛騨市</a:t>
            </a:r>
            <a:r>
              <a:rPr lang="ja-JP" altLang="en-US" sz="4300" b="1" dirty="0"/>
              <a:t>スポーツ少年団　常任理事長　吉川　慶</a:t>
            </a:r>
            <a:endParaRPr lang="ja-JP" altLang="en-US" sz="4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>
              <a:lnSpc>
                <a:spcPct val="100000"/>
              </a:lnSpc>
            </a:pP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3848431"/>
            <a:ext cx="3291840" cy="2341232"/>
          </a:xfrm>
        </p:spPr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646E760-7B50-AC37-5B62-446F56A1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36" y="3468431"/>
            <a:ext cx="4560603" cy="3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ja-JP" dirty="0"/>
              <a:t>【</a:t>
            </a:r>
            <a:r>
              <a:rPr lang="ja-JP" altLang="en-US" dirty="0"/>
              <a:t>オリエンテーション</a:t>
            </a:r>
            <a:r>
              <a:rPr lang="en-US" altLang="ja-JP" dirty="0"/>
              <a:t>】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　５分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736" y="1862482"/>
            <a:ext cx="9292693" cy="823912"/>
          </a:xfrm>
        </p:spPr>
        <p:txBody>
          <a:bodyPr rtlCol="0">
            <a:noAutofit/>
          </a:bodyPr>
          <a:lstStyle/>
          <a:p>
            <a:pPr rtl="0"/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◎飛騨市のブカツドウ地域移行の現状について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740011" y="2927349"/>
            <a:ext cx="6870589" cy="501651"/>
          </a:xfrm>
        </p:spPr>
        <p:txBody>
          <a:bodyPr rtlCol="0">
            <a:normAutofit fontScale="55000" lnSpcReduction="20000"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ja-JP" altLang="en-US" sz="4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飛騨市教育委員会　学校教育課　上口　淳　課長</a:t>
            </a:r>
          </a:p>
          <a:p>
            <a:pPr rtl="0">
              <a:lnSpc>
                <a:spcPct val="100000"/>
              </a:lnSpc>
            </a:pP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3848431"/>
            <a:ext cx="3291840" cy="2341232"/>
          </a:xfrm>
        </p:spPr>
        <p:txBody>
          <a:bodyPr rtlCol="0"/>
          <a:lstStyle/>
          <a:p>
            <a:pPr marL="0" indent="0" rtl="0">
              <a:lnSpc>
                <a:spcPct val="100000"/>
              </a:lnSpc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646E760-7B50-AC37-5B62-446F56A1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36" y="3468431"/>
            <a:ext cx="4560603" cy="3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9166084B-1386-6793-8629-E14D5116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980" y="4991443"/>
            <a:ext cx="1866557" cy="1866557"/>
          </a:xfrm>
          <a:prstGeom prst="rect">
            <a:avLst/>
          </a:prstGeom>
        </p:spPr>
      </p:pic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ja-JP" sz="1200" b="0" i="0" u="none" strike="noStrike" kern="1200" cap="none" spc="0" normalizeH="0" baseline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200" b="0" i="0" u="none" strike="noStrike" kern="1200" cap="none" spc="0" normalizeH="0" baseline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61625D-358D-4461-B486-01E170FF47B8}"/>
              </a:ext>
            </a:extLst>
          </p:cNvPr>
          <p:cNvSpPr txBox="1"/>
          <p:nvPr/>
        </p:nvSpPr>
        <p:spPr>
          <a:xfrm>
            <a:off x="383035" y="514741"/>
            <a:ext cx="814214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【</a:t>
            </a:r>
            <a:r>
              <a:rPr kumimoji="1" lang="ja-JP" altLang="en-US" sz="3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ブカツドウ地域移行の体制整備のイメージ</a:t>
            </a:r>
            <a:r>
              <a:rPr kumimoji="1" lang="en-US" altLang="ja-JP" sz="3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】</a:t>
            </a:r>
            <a:endParaRPr lang="ja-JP" altLang="en-US" dirty="0"/>
          </a:p>
        </p:txBody>
      </p:sp>
      <p:sp>
        <p:nvSpPr>
          <p:cNvPr id="31" name="コンテンツ プレースホルダー 4">
            <a:extLst>
              <a:ext uri="{FF2B5EF4-FFF2-40B4-BE49-F238E27FC236}">
                <a16:creationId xmlns:a16="http://schemas.microsoft.com/office/drawing/2014/main" id="{B9A99835-9253-8F5F-E943-B42A9617212E}"/>
              </a:ext>
            </a:extLst>
          </p:cNvPr>
          <p:cNvSpPr txBox="1">
            <a:spLocks/>
          </p:cNvSpPr>
          <p:nvPr/>
        </p:nvSpPr>
        <p:spPr>
          <a:xfrm>
            <a:off x="539495" y="1356492"/>
            <a:ext cx="5304147" cy="482167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＊総合型地域スポーツクラブ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＊スポーツ少年団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＊文化芸術団体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＊スポーツ団体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＊民間事業者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　　　・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　　　・</a:t>
            </a:r>
            <a:endParaRPr lang="en-US" altLang="ja-JP" sz="3000" dirty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ja-JP" altLang="en-US" sz="3000" dirty="0">
                <a:solidFill>
                  <a:schemeClr val="tx1"/>
                </a:solidFill>
                <a:latin typeface="+mj-ea"/>
                <a:ea typeface="+mj-ea"/>
              </a:rPr>
              <a:t>　　　・</a:t>
            </a:r>
          </a:p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A43CD0-C5F7-C4FD-FC96-8175B53E70A4}"/>
              </a:ext>
            </a:extLst>
          </p:cNvPr>
          <p:cNvSpPr txBox="1"/>
          <p:nvPr/>
        </p:nvSpPr>
        <p:spPr>
          <a:xfrm>
            <a:off x="7742302" y="2093109"/>
            <a:ext cx="646331" cy="3186523"/>
          </a:xfrm>
          <a:prstGeom prst="rect">
            <a:avLst/>
          </a:prstGeom>
          <a:noFill/>
          <a:ln w="57150">
            <a:solidFill>
              <a:srgbClr val="C9C9FF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sz="3000" b="1" dirty="0"/>
              <a:t>コーディネーター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953E93C-E722-289D-9885-FF4A14A9AFF3}"/>
              </a:ext>
            </a:extLst>
          </p:cNvPr>
          <p:cNvSpPr txBox="1"/>
          <p:nvPr/>
        </p:nvSpPr>
        <p:spPr>
          <a:xfrm>
            <a:off x="10576618" y="2059446"/>
            <a:ext cx="646331" cy="2504718"/>
          </a:xfrm>
          <a:prstGeom prst="rect">
            <a:avLst/>
          </a:prstGeom>
          <a:noFill/>
          <a:ln w="57150">
            <a:solidFill>
              <a:srgbClr val="86D3F6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3000" dirty="0"/>
              <a:t>　</a:t>
            </a:r>
            <a:r>
              <a:rPr lang="ja-JP" altLang="en-US" sz="3000" b="1" dirty="0"/>
              <a:t>学　　校</a:t>
            </a:r>
            <a:endParaRPr kumimoji="1" lang="ja-JP" altLang="en-US" sz="3000" b="1" dirty="0"/>
          </a:p>
        </p:txBody>
      </p:sp>
      <p:sp>
        <p:nvSpPr>
          <p:cNvPr id="34" name="矢印: 左右 33">
            <a:extLst>
              <a:ext uri="{FF2B5EF4-FFF2-40B4-BE49-F238E27FC236}">
                <a16:creationId xmlns:a16="http://schemas.microsoft.com/office/drawing/2014/main" id="{CCDACE38-55EF-B65A-2C9A-E3F87C793337}"/>
              </a:ext>
            </a:extLst>
          </p:cNvPr>
          <p:cNvSpPr/>
          <p:nvPr/>
        </p:nvSpPr>
        <p:spPr>
          <a:xfrm>
            <a:off x="8709628" y="3311805"/>
            <a:ext cx="1668544" cy="630942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86D3F6">
                  <a:shade val="67500"/>
                  <a:satMod val="115000"/>
                </a:srgbClr>
              </a:gs>
              <a:gs pos="100000">
                <a:srgbClr val="86D3F6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98D5C92-4C31-D464-5346-BA4EA17FE5CB}"/>
              </a:ext>
            </a:extLst>
          </p:cNvPr>
          <p:cNvSpPr txBox="1"/>
          <p:nvPr/>
        </p:nvSpPr>
        <p:spPr>
          <a:xfrm>
            <a:off x="8587079" y="2742702"/>
            <a:ext cx="179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連絡・調整など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653E833C-1D61-4D00-91EE-BBF7EB05B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5" y="4578350"/>
            <a:ext cx="2143125" cy="214312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5A4085F0-44C4-EBB4-6F62-CEC0AA1D8E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1472" y="3291967"/>
            <a:ext cx="1688738" cy="670618"/>
          </a:xfrm>
          <a:prstGeom prst="rect">
            <a:avLst/>
          </a:prstGeom>
          <a:noFill/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65F1B96-7BF1-6445-A3F8-C5ABA718E5F7}"/>
              </a:ext>
            </a:extLst>
          </p:cNvPr>
          <p:cNvSpPr txBox="1"/>
          <p:nvPr/>
        </p:nvSpPr>
        <p:spPr>
          <a:xfrm>
            <a:off x="5918457" y="2817301"/>
            <a:ext cx="179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連絡・調整など</a:t>
            </a:r>
          </a:p>
        </p:txBody>
      </p:sp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D1D7610-1F98-E410-F366-22B2EB741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474" y="3550704"/>
            <a:ext cx="4475342" cy="31707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57CADD-97EB-996D-A9E6-1490DB4D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074518"/>
          </a:xfrm>
        </p:spPr>
        <p:txBody>
          <a:bodyPr>
            <a:normAutofit/>
          </a:bodyPr>
          <a:lstStyle/>
          <a:p>
            <a:r>
              <a:rPr kumimoji="1" lang="en-US" altLang="ja-JP" sz="4900" b="1" dirty="0">
                <a:latin typeface="+mj-ea"/>
                <a:ea typeface="+mj-ea"/>
              </a:rPr>
              <a:t>【</a:t>
            </a:r>
            <a:r>
              <a:rPr kumimoji="1" lang="ja-JP" altLang="en-US" sz="4900" b="1" dirty="0">
                <a:latin typeface="+mj-ea"/>
                <a:ea typeface="+mj-ea"/>
              </a:rPr>
              <a:t>　事例発表　</a:t>
            </a:r>
            <a:r>
              <a:rPr kumimoji="1" lang="en-US" altLang="ja-JP" sz="4900" b="1" dirty="0">
                <a:latin typeface="+mj-ea"/>
                <a:ea typeface="+mj-ea"/>
              </a:rPr>
              <a:t>】</a:t>
            </a:r>
            <a:r>
              <a:rPr kumimoji="1" lang="ja-JP" altLang="en-US" sz="4900" b="1" dirty="0">
                <a:latin typeface="+mj-ea"/>
                <a:ea typeface="+mj-ea"/>
              </a:rPr>
              <a:t>　１</a:t>
            </a:r>
            <a:r>
              <a:rPr kumimoji="1" lang="en-US" altLang="ja-JP" sz="4900" b="1" dirty="0">
                <a:latin typeface="+mj-ea"/>
                <a:ea typeface="+mj-ea"/>
              </a:rPr>
              <a:t>0 </a:t>
            </a:r>
            <a:r>
              <a:rPr kumimoji="1" lang="ja-JP" altLang="en-US" sz="4900" b="1" dirty="0">
                <a:latin typeface="+mj-ea"/>
                <a:ea typeface="+mj-ea"/>
              </a:rPr>
              <a:t>分</a:t>
            </a:r>
            <a:br>
              <a:rPr kumimoji="1" lang="en-US" altLang="ja-JP" sz="4900" dirty="0"/>
            </a:br>
            <a:br>
              <a:rPr kumimoji="1" lang="en-US" altLang="ja-JP" dirty="0"/>
            </a:br>
            <a:r>
              <a:rPr kumimoji="1" lang="ja-JP" altLang="en-US" sz="4000" dirty="0"/>
              <a:t>◎</a:t>
            </a:r>
            <a:r>
              <a:rPr lang="ja-JP" altLang="en-US" sz="4000" b="1" dirty="0"/>
              <a:t>中学生受入れの現状について</a:t>
            </a:r>
            <a:endParaRPr kumimoji="1" lang="ja-JP" altLang="en-US" sz="4000" b="1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5114A6-F560-1F7B-6AD2-9FA6A251A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6057" y="2568749"/>
            <a:ext cx="4051852" cy="500517"/>
          </a:xfrm>
        </p:spPr>
        <p:txBody>
          <a:bodyPr>
            <a:noAutofit/>
          </a:bodyPr>
          <a:lstStyle/>
          <a:p>
            <a:r>
              <a:rPr kumimoji="1" lang="ja-JP" altLang="en-US" sz="3000" dirty="0"/>
              <a:t>飛騨古川</a:t>
            </a:r>
            <a:r>
              <a:rPr kumimoji="1" lang="en-US" altLang="ja-JP" sz="3000" dirty="0"/>
              <a:t>JFC</a:t>
            </a:r>
            <a:r>
              <a:rPr kumimoji="1" lang="ja-JP" altLang="en-US" sz="3000" dirty="0"/>
              <a:t>少年団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EA84D1-D099-DFAF-2615-416BDE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0007" y="2789991"/>
            <a:ext cx="4051851" cy="10332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kumimoji="1" lang="en-US" altLang="ja-JP" sz="2800" dirty="0"/>
          </a:p>
          <a:p>
            <a:r>
              <a:rPr kumimoji="1" lang="ja-JP" altLang="en-US" sz="2800" dirty="0"/>
              <a:t>指導者　松永　宗太　教諭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DB5F1AD-2848-033B-33D3-9EA0E0783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06057" y="4173618"/>
            <a:ext cx="7230786" cy="573654"/>
          </a:xfrm>
        </p:spPr>
        <p:txBody>
          <a:bodyPr>
            <a:noAutofit/>
          </a:bodyPr>
          <a:lstStyle/>
          <a:p>
            <a:r>
              <a:rPr kumimoji="1" lang="ja-JP" altLang="en-US" sz="3000" dirty="0"/>
              <a:t>飛騨エンジェルスソフトボールスポーツ少年団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B04C3C-E1D6-834F-9B12-D3A549D30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20008" y="5006769"/>
            <a:ext cx="3770666" cy="500518"/>
          </a:xfrm>
        </p:spPr>
        <p:txBody>
          <a:bodyPr>
            <a:normAutofit fontScale="85000" lnSpcReduction="10000"/>
          </a:bodyPr>
          <a:lstStyle/>
          <a:p>
            <a:r>
              <a:rPr kumimoji="1" lang="ja-JP" altLang="en-US" sz="2800" dirty="0"/>
              <a:t>指導者　葛谷　紀子　さん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095F4E8-FAC4-3FC1-1295-06951DF3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ja-JP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ja-JP" altLang="en-US" noProof="0">
              <a:solidFill>
                <a:prstClr val="black">
                  <a:tint val="75000"/>
                </a:prstClr>
              </a:solidFill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41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7199" y="2133600"/>
            <a:ext cx="10583334" cy="2099733"/>
          </a:xfrm>
        </p:spPr>
        <p:txBody>
          <a:bodyPr/>
          <a:lstStyle/>
          <a:p>
            <a:pPr algn="l"/>
            <a:br>
              <a:rPr lang="en-US" altLang="ja-JP" dirty="0">
                <a:solidFill>
                  <a:schemeClr val="tx1"/>
                </a:solidFill>
              </a:rPr>
            </a:br>
            <a:r>
              <a:rPr lang="ja-JP" altLang="en-US" sz="8000" dirty="0">
                <a:solidFill>
                  <a:schemeClr val="tx1"/>
                </a:solidFill>
              </a:rPr>
              <a:t>古川</a:t>
            </a:r>
            <a:r>
              <a:rPr lang="en-US" altLang="ja-JP" sz="8000" dirty="0">
                <a:solidFill>
                  <a:schemeClr val="tx1"/>
                </a:solidFill>
              </a:rPr>
              <a:t>JYSS</a:t>
            </a:r>
            <a:r>
              <a:rPr lang="ja-JP" altLang="en-US" sz="2400" dirty="0">
                <a:solidFill>
                  <a:schemeClr val="tx1"/>
                </a:solidFill>
              </a:rPr>
              <a:t>　　ジュニアユースサッカースクール</a:t>
            </a:r>
            <a:br>
              <a:rPr lang="en-US" altLang="ja-JP" sz="8000" dirty="0">
                <a:solidFill>
                  <a:schemeClr val="tx1"/>
                </a:solidFill>
              </a:rPr>
            </a:br>
            <a:r>
              <a:rPr lang="ja-JP" altLang="en-US" sz="4400" dirty="0">
                <a:solidFill>
                  <a:schemeClr val="tx1"/>
                </a:solidFill>
              </a:rPr>
              <a:t>　　　　　　　　　　（古川</a:t>
            </a:r>
            <a:r>
              <a:rPr lang="en-US" altLang="ja-JP" sz="4400" dirty="0">
                <a:solidFill>
                  <a:schemeClr val="tx1"/>
                </a:solidFill>
              </a:rPr>
              <a:t>JFC</a:t>
            </a:r>
            <a:r>
              <a:rPr lang="ja-JP" altLang="en-US" sz="4400" dirty="0">
                <a:solidFill>
                  <a:schemeClr val="tx1"/>
                </a:solidFill>
              </a:rPr>
              <a:t>所属）</a:t>
            </a:r>
            <a:endParaRPr kumimoji="1" lang="ja-JP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096000" y="5625633"/>
            <a:ext cx="5943599" cy="1096899"/>
          </a:xfrm>
        </p:spPr>
        <p:txBody>
          <a:bodyPr>
            <a:normAutofit/>
          </a:bodyPr>
          <a:lstStyle/>
          <a:p>
            <a:pPr algn="l"/>
            <a:r>
              <a:rPr lang="ja-JP" altLang="en-US" sz="2800" dirty="0">
                <a:solidFill>
                  <a:schemeClr val="tx1"/>
                </a:solidFill>
              </a:rPr>
              <a:t>　神岡小学校　教諭　　松永　宗太</a:t>
            </a:r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2022/12/7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1942667" y="815813"/>
            <a:ext cx="8201913" cy="5693693"/>
          </a:xfrm>
          <a:prstGeom prst="ellipse">
            <a:avLst/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  <a:effectLst>
            <a:softEdge rad="317500"/>
          </a:effectLst>
        </p:spPr>
        <p:txBody>
          <a:bodyPr wrap="none" lIns="91439" tIns="45719" rIns="91439" b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普及</a:t>
            </a:r>
            <a:endParaRPr kumimoji="0" lang="ja-JP" alt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964C92A-CD63-1041-9F0A-B9D1F33A3AB7}"/>
              </a:ext>
            </a:extLst>
          </p:cNvPr>
          <p:cNvGrpSpPr/>
          <p:nvPr/>
        </p:nvGrpSpPr>
        <p:grpSpPr>
          <a:xfrm>
            <a:off x="3450336" y="1743456"/>
            <a:ext cx="5108448" cy="2886207"/>
            <a:chOff x="3450336" y="1743456"/>
            <a:chExt cx="5108448" cy="2886207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0C3594C-ED5A-A74D-B34F-D092CE3CAC84}"/>
                </a:ext>
              </a:extLst>
            </p:cNvPr>
            <p:cNvGrpSpPr/>
            <p:nvPr/>
          </p:nvGrpSpPr>
          <p:grpSpPr>
            <a:xfrm>
              <a:off x="3450336" y="1743456"/>
              <a:ext cx="5108448" cy="2886207"/>
              <a:chOff x="3450336" y="1743456"/>
              <a:chExt cx="5108448" cy="2886207"/>
            </a:xfrm>
          </p:grpSpPr>
          <p:cxnSp>
            <p:nvCxnSpPr>
              <p:cNvPr id="10" name="直線コネクタ 9"/>
              <p:cNvCxnSpPr>
                <a:cxnSpLocks/>
              </p:cNvCxnSpPr>
              <p:nvPr/>
            </p:nvCxnSpPr>
            <p:spPr>
              <a:xfrm flipH="1">
                <a:off x="3769407" y="1743456"/>
                <a:ext cx="2218074" cy="2187866"/>
              </a:xfrm>
              <a:prstGeom prst="line">
                <a:avLst/>
              </a:prstGeom>
              <a:ln w="1270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>
                <a:cxnSpLocks/>
              </p:cNvCxnSpPr>
              <p:nvPr/>
            </p:nvCxnSpPr>
            <p:spPr>
              <a:xfrm>
                <a:off x="3450336" y="4629663"/>
                <a:ext cx="5108448" cy="0"/>
              </a:xfrm>
              <a:prstGeom prst="line">
                <a:avLst/>
              </a:prstGeom>
              <a:ln w="1270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CAAE8A84-D0D1-DE4F-8EE3-B72490BBB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2688" y="1743456"/>
              <a:ext cx="2165741" cy="2230538"/>
            </a:xfrm>
            <a:prstGeom prst="line">
              <a:avLst/>
            </a:prstGeom>
            <a:ln w="1270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405085" y="1209224"/>
            <a:ext cx="3240000" cy="1075799"/>
          </a:xfrm>
          <a:prstGeom prst="ellipse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古川・神岡中学校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強化</a:t>
            </a:r>
          </a:p>
        </p:txBody>
      </p:sp>
      <p:grpSp>
        <p:nvGrpSpPr>
          <p:cNvPr id="15" name="図形グループ 8"/>
          <p:cNvGrpSpPr/>
          <p:nvPr/>
        </p:nvGrpSpPr>
        <p:grpSpPr>
          <a:xfrm>
            <a:off x="7206782" y="3869216"/>
            <a:ext cx="3022116" cy="1107851"/>
            <a:chOff x="5240599" y="2731673"/>
            <a:chExt cx="1885950" cy="1334115"/>
          </a:xfrm>
          <a:solidFill>
            <a:srgbClr val="FF66CC"/>
          </a:solidFill>
        </p:grpSpPr>
        <p:sp>
          <p:nvSpPr>
            <p:cNvPr id="16" name="円/楕円 17"/>
            <p:cNvSpPr/>
            <p:nvPr/>
          </p:nvSpPr>
          <p:spPr>
            <a:xfrm>
              <a:off x="5247424" y="2731673"/>
              <a:ext cx="1793706" cy="13341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5240599" y="2922047"/>
              <a:ext cx="1885950" cy="10066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1439" tIns="45719" rIns="91439" bIns="45719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  <a:cs typeface="メイリオ"/>
                </a:rPr>
                <a:t>指導者養成</a:t>
              </a:r>
            </a:p>
          </p:txBody>
        </p:sp>
      </p:grpSp>
      <p:grpSp>
        <p:nvGrpSpPr>
          <p:cNvPr id="18" name="図形グループ 7"/>
          <p:cNvGrpSpPr/>
          <p:nvPr/>
        </p:nvGrpSpPr>
        <p:grpSpPr>
          <a:xfrm>
            <a:off x="1669476" y="3823212"/>
            <a:ext cx="3023505" cy="1279530"/>
            <a:chOff x="1743794" y="2711825"/>
            <a:chExt cx="1887009" cy="1269863"/>
          </a:xfrm>
        </p:grpSpPr>
        <p:sp>
          <p:nvSpPr>
            <p:cNvPr id="19" name="円/楕円 12"/>
            <p:cNvSpPr/>
            <p:nvPr/>
          </p:nvSpPr>
          <p:spPr>
            <a:xfrm>
              <a:off x="1837097" y="2711825"/>
              <a:ext cx="1793706" cy="1269863"/>
            </a:xfrm>
            <a:prstGeom prst="ellipse">
              <a:avLst/>
            </a:prstGeom>
            <a:solidFill>
              <a:srgbClr val="EFD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1743794" y="2851804"/>
              <a:ext cx="1885950" cy="1005159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1439" tIns="45719" rIns="91439" bIns="45719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  <a:cs typeface="メイリオ"/>
                </a:rPr>
                <a:t>ジュニア育成</a:t>
              </a:r>
            </a:p>
          </p:txBody>
        </p:sp>
      </p:grpSp>
      <p:sp>
        <p:nvSpPr>
          <p:cNvPr id="22" name="タイトル 4"/>
          <p:cNvSpPr txBox="1">
            <a:spLocks/>
          </p:cNvSpPr>
          <p:nvPr/>
        </p:nvSpPr>
        <p:spPr>
          <a:xfrm>
            <a:off x="867952" y="305949"/>
            <a:ext cx="10646335" cy="560397"/>
          </a:xfrm>
          <a:prstGeom prst="rect">
            <a:avLst/>
          </a:prstGeom>
        </p:spPr>
        <p:txBody>
          <a:bodyPr vert="horz" wrap="square" lIns="0" tIns="108000" rIns="0" bIns="0" rtlCol="0" anchor="ctr">
            <a:spAutoFit/>
          </a:bodyPr>
          <a:lstStyle>
            <a:lvl1pPr marL="0" indent="0" algn="l" defTabSz="457178" rtl="0" eaLnBrk="1" latinLnBrk="0" hangingPunct="1">
              <a:spcBef>
                <a:spcPct val="0"/>
              </a:spcBef>
              <a:buNone/>
              <a:defRPr kumimoji="1" sz="2800" b="1" i="0" kern="1200">
                <a:solidFill>
                  <a:schemeClr val="tx1"/>
                </a:solidFill>
                <a:latin typeface="メイリオ"/>
                <a:ea typeface="メイリオ"/>
                <a:cs typeface="メイリオ"/>
              </a:defRPr>
            </a:lvl1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古川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JFC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の取り組み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E4E4">
                    <a:lumMod val="10000"/>
                  </a:srgbClr>
                </a:solidFill>
                <a:effectLst/>
                <a:uLnTx/>
                <a:uFillTx/>
                <a:latin typeface="メイリオ"/>
                <a:ea typeface="メイリオ"/>
              </a:rPr>
              <a:t>三位一体＋普及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E4E4E4">
                    <a:lumMod val="10000"/>
                  </a:srgbClr>
                </a:solidFill>
                <a:effectLst/>
                <a:uLnTx/>
                <a:uFillTx/>
                <a:latin typeface="メイリオ"/>
                <a:ea typeface="メイリオ"/>
              </a:rPr>
              <a:t>〜4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E4E4">
                    <a:lumMod val="10000"/>
                  </a:srgbClr>
                </a:solidFill>
                <a:effectLst/>
                <a:uLnTx/>
                <a:uFillTx/>
                <a:latin typeface="メイリオ"/>
                <a:ea typeface="メイリオ"/>
              </a:rPr>
              <a:t>本柱の強化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E4E4E4">
                    <a:lumMod val="10000"/>
                  </a:srgbClr>
                </a:solidFill>
                <a:effectLst/>
                <a:uLnTx/>
                <a:uFillTx/>
                <a:latin typeface="メイリオ"/>
                <a:ea typeface="メイリオ"/>
              </a:rPr>
              <a:t>〜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4E4E4">
                  <a:lumMod val="10000"/>
                </a:srgbClr>
              </a:solidFill>
              <a:effectLst/>
              <a:uLnTx/>
              <a:uFillTx/>
              <a:latin typeface="メイリオ"/>
              <a:ea typeface="メイリオ"/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4184985" y="878698"/>
            <a:ext cx="3725333" cy="38935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6122" y="1631416"/>
            <a:ext cx="2236508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短期的課題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06122" y="3143584"/>
            <a:ext cx="2236508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中期的課題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06122" y="4842160"/>
            <a:ext cx="2236508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長期的課題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4376348-1EE0-CE49-A389-CF87ED1BE6CD}"/>
              </a:ext>
            </a:extLst>
          </p:cNvPr>
          <p:cNvGrpSpPr/>
          <p:nvPr/>
        </p:nvGrpSpPr>
        <p:grpSpPr>
          <a:xfrm>
            <a:off x="4566733" y="1901433"/>
            <a:ext cx="2609315" cy="3271708"/>
            <a:chOff x="5441008" y="1970827"/>
            <a:chExt cx="1132449" cy="3271706"/>
          </a:xfrm>
        </p:grpSpPr>
        <p:sp>
          <p:nvSpPr>
            <p:cNvPr id="22" name="Line 10">
              <a:extLst>
                <a:ext uri="{FF2B5EF4-FFF2-40B4-BE49-F238E27FC236}">
                  <a16:creationId xmlns:a16="http://schemas.microsoft.com/office/drawing/2014/main" id="{57F03A0F-90A1-F247-91C8-61A0615D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1057" y="1970827"/>
              <a:ext cx="1102400" cy="6743"/>
            </a:xfrm>
            <a:prstGeom prst="line">
              <a:avLst/>
            </a:prstGeom>
            <a:noFill/>
            <a:ln w="76200">
              <a:solidFill>
                <a:schemeClr val="bg2">
                  <a:lumMod val="9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SegoeUI"/>
                <a:ea typeface="メイリオ" panose="020B0604030504040204" pitchFamily="50" charset="-128"/>
                <a:cs typeface="+mn-cs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id="{5BEDB4DC-0F76-E049-B358-019BF876EF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2684" y="3026311"/>
              <a:ext cx="1090615" cy="1044653"/>
              <a:chOff x="2018" y="2040"/>
              <a:chExt cx="916" cy="661"/>
            </a:xfrm>
          </p:grpSpPr>
          <p:sp>
            <p:nvSpPr>
              <p:cNvPr id="29" name="Line 13">
                <a:extLst>
                  <a:ext uri="{FF2B5EF4-FFF2-40B4-BE49-F238E27FC236}">
                    <a16:creationId xmlns:a16="http://schemas.microsoft.com/office/drawing/2014/main" id="{0A18743F-8D4E-C649-A677-EC4A0DFD4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2040"/>
                <a:ext cx="916" cy="289"/>
              </a:xfrm>
              <a:prstGeom prst="line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11D54"/>
                  </a:solidFill>
                  <a:effectLst/>
                  <a:uLnTx/>
                  <a:uFillTx/>
                  <a:latin typeface="SegoeUI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30" name="Line 14">
                <a:extLst>
                  <a:ext uri="{FF2B5EF4-FFF2-40B4-BE49-F238E27FC236}">
                    <a16:creationId xmlns:a16="http://schemas.microsoft.com/office/drawing/2014/main" id="{B9172E8F-DE56-F94F-B328-F80E49775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8" y="2317"/>
                <a:ext cx="916" cy="384"/>
              </a:xfrm>
              <a:prstGeom prst="line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11D54"/>
                  </a:solidFill>
                  <a:effectLst/>
                  <a:uLnTx/>
                  <a:uFillTx/>
                  <a:latin typeface="SegoeUI"/>
                  <a:ea typeface="メイリオ" panose="020B0604030504040204" pitchFamily="50" charset="-128"/>
                  <a:cs typeface="+mn-cs"/>
                </a:endParaRPr>
              </a:p>
            </p:txBody>
          </p:sp>
        </p:grpSp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0F1664D1-1EA1-8D4D-8517-E8E355CFD4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1008" y="3097844"/>
              <a:ext cx="1132285" cy="2144689"/>
              <a:chOff x="2011" y="2157"/>
              <a:chExt cx="951" cy="1231"/>
            </a:xfrm>
          </p:grpSpPr>
          <p:sp>
            <p:nvSpPr>
              <p:cNvPr id="26" name="Line 16">
                <a:extLst>
                  <a:ext uri="{FF2B5EF4-FFF2-40B4-BE49-F238E27FC236}">
                    <a16:creationId xmlns:a16="http://schemas.microsoft.com/office/drawing/2014/main" id="{67B93749-B57B-C94B-895E-4A8FAEA62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1" y="3382"/>
                <a:ext cx="951" cy="6"/>
              </a:xfrm>
              <a:prstGeom prst="line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11D54"/>
                  </a:solidFill>
                  <a:effectLst/>
                  <a:uLnTx/>
                  <a:uFillTx/>
                  <a:latin typeface="SegoeUI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503D46ED-9295-724E-AFC3-000F522B5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157"/>
                <a:ext cx="946" cy="1225"/>
              </a:xfrm>
              <a:prstGeom prst="line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11D54"/>
                  </a:solidFill>
                  <a:effectLst/>
                  <a:uLnTx/>
                  <a:uFillTx/>
                  <a:latin typeface="SegoeUI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28" name="Line 16">
                <a:extLst>
                  <a:ext uri="{FF2B5EF4-FFF2-40B4-BE49-F238E27FC236}">
                    <a16:creationId xmlns:a16="http://schemas.microsoft.com/office/drawing/2014/main" id="{7E28388E-53B5-A84D-8675-9FAC280B3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1" y="2771"/>
                <a:ext cx="951" cy="611"/>
              </a:xfrm>
              <a:prstGeom prst="line">
                <a:avLst/>
              </a:prstGeom>
              <a:noFill/>
              <a:ln w="76200">
                <a:solidFill>
                  <a:schemeClr val="bg2">
                    <a:lumMod val="9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11D54"/>
                  </a:solidFill>
                  <a:effectLst/>
                  <a:uLnTx/>
                  <a:uFillTx/>
                  <a:latin typeface="SegoeUI"/>
                  <a:ea typeface="メイリオ" panose="020B0604030504040204" pitchFamily="50" charset="-128"/>
                  <a:cs typeface="+mn-cs"/>
                </a:endParaRPr>
              </a:p>
            </p:txBody>
          </p:sp>
        </p:grpSp>
        <p:sp>
          <p:nvSpPr>
            <p:cNvPr id="25" name="Line 10">
              <a:extLst>
                <a:ext uri="{FF2B5EF4-FFF2-40B4-BE49-F238E27FC236}">
                  <a16:creationId xmlns:a16="http://schemas.microsoft.com/office/drawing/2014/main" id="{336F3A11-8081-724F-9A3C-F98874F8D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0243" y="1970828"/>
              <a:ext cx="1103056" cy="971115"/>
            </a:xfrm>
            <a:prstGeom prst="line">
              <a:avLst/>
            </a:prstGeom>
            <a:noFill/>
            <a:ln w="76200">
              <a:solidFill>
                <a:schemeClr val="bg2">
                  <a:lumMod val="9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SegoeUI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7175663" y="2531282"/>
            <a:ext cx="3028781" cy="862697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39" tIns="45719" rIns="91439" b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ジュア育成</a:t>
            </a:r>
          </a:p>
        </p:txBody>
      </p:sp>
      <p:sp>
        <p:nvSpPr>
          <p:cNvPr id="42" name="タイトル 13"/>
          <p:cNvSpPr txBox="1">
            <a:spLocks/>
          </p:cNvSpPr>
          <p:nvPr/>
        </p:nvSpPr>
        <p:spPr>
          <a:xfrm>
            <a:off x="952619" y="255955"/>
            <a:ext cx="10646335" cy="560397"/>
          </a:xfrm>
          <a:prstGeom prst="rect">
            <a:avLst/>
          </a:prstGeom>
        </p:spPr>
        <p:txBody>
          <a:bodyPr vert="horz" wrap="square" lIns="0" tIns="108000" rIns="0" bIns="0" rtlCol="0" anchor="ctr">
            <a:spAutoFit/>
          </a:bodyPr>
          <a:lstStyle>
            <a:lvl1pPr marL="0" indent="0" algn="l" defTabSz="457178" rtl="0" eaLnBrk="1" latinLnBrk="0" hangingPunct="1">
              <a:spcBef>
                <a:spcPct val="0"/>
              </a:spcBef>
              <a:buNone/>
              <a:defRPr kumimoji="1" sz="2800" b="1" i="0" kern="1200">
                <a:solidFill>
                  <a:schemeClr val="tx1"/>
                </a:solidFill>
                <a:latin typeface="メイリオ"/>
                <a:ea typeface="メイリオ"/>
                <a:cs typeface="メイリオ"/>
              </a:defRPr>
            </a:lvl1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古川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JFC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の取り組み</a:t>
            </a:r>
            <a:r>
              <a:rPr kumimoji="1" lang="ja-JP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11D54"/>
                </a:solidFill>
                <a:effectLst/>
                <a:uLnTx/>
                <a:uFillTx/>
                <a:latin typeface="メイリオ"/>
                <a:ea typeface="メイリオ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E4E4">
                    <a:lumMod val="10000"/>
                  </a:srgbClr>
                </a:solidFill>
                <a:effectLst/>
                <a:uLnTx/>
                <a:uFillTx/>
                <a:latin typeface="メイリオ"/>
                <a:ea typeface="メイリオ"/>
              </a:rPr>
              <a:t>課題の克服</a:t>
            </a:r>
            <a:endParaRPr kumimoji="1" lang="ja-JP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E4E4E4">
                  <a:lumMod val="10000"/>
                </a:srgbClr>
              </a:solidFill>
              <a:effectLst/>
              <a:uLnTx/>
              <a:uFillTx/>
              <a:latin typeface="メイリオ"/>
              <a:ea typeface="メイリオ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7175663" y="1259587"/>
            <a:ext cx="3240000" cy="1075799"/>
          </a:xfrm>
          <a:prstGeom prst="ellipse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wrap="none" lIns="91439" tIns="45719" rIns="91439" b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古川・神岡中学校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メイリオ"/>
              </a:rPr>
              <a:t>強化</a:t>
            </a:r>
          </a:p>
        </p:txBody>
      </p:sp>
      <p:grpSp>
        <p:nvGrpSpPr>
          <p:cNvPr id="45" name="図形グループ 7"/>
          <p:cNvGrpSpPr/>
          <p:nvPr/>
        </p:nvGrpSpPr>
        <p:grpSpPr>
          <a:xfrm>
            <a:off x="7024820" y="2335386"/>
            <a:ext cx="3330465" cy="1144973"/>
            <a:chOff x="1743794" y="2711825"/>
            <a:chExt cx="1887009" cy="1269863"/>
          </a:xfrm>
        </p:grpSpPr>
        <p:sp>
          <p:nvSpPr>
            <p:cNvPr id="46" name="円/楕円 12"/>
            <p:cNvSpPr/>
            <p:nvPr/>
          </p:nvSpPr>
          <p:spPr>
            <a:xfrm>
              <a:off x="1837097" y="2711825"/>
              <a:ext cx="1793706" cy="1269863"/>
            </a:xfrm>
            <a:prstGeom prst="ellipse">
              <a:avLst/>
            </a:prstGeom>
            <a:solidFill>
              <a:srgbClr val="EFD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7" name="Oval 6"/>
            <p:cNvSpPr>
              <a:spLocks noChangeArrowheads="1"/>
            </p:cNvSpPr>
            <p:nvPr/>
          </p:nvSpPr>
          <p:spPr bwMode="auto">
            <a:xfrm>
              <a:off x="1743794" y="2851804"/>
              <a:ext cx="1885950" cy="1005159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1439" tIns="45719" rIns="91439" bIns="45719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  <a:cs typeface="メイリオ"/>
                </a:rPr>
                <a:t>ジュニア育成</a:t>
              </a:r>
            </a:p>
          </p:txBody>
        </p:sp>
      </p:grpSp>
      <p:grpSp>
        <p:nvGrpSpPr>
          <p:cNvPr id="49" name="図形グループ 8"/>
          <p:cNvGrpSpPr/>
          <p:nvPr/>
        </p:nvGrpSpPr>
        <p:grpSpPr>
          <a:xfrm>
            <a:off x="7321709" y="3550043"/>
            <a:ext cx="3329358" cy="1140489"/>
            <a:chOff x="5240599" y="2731673"/>
            <a:chExt cx="1885950" cy="1334115"/>
          </a:xfrm>
          <a:solidFill>
            <a:srgbClr val="FF66CC"/>
          </a:solidFill>
        </p:grpSpPr>
        <p:sp>
          <p:nvSpPr>
            <p:cNvPr id="50" name="円/楕円 17"/>
            <p:cNvSpPr/>
            <p:nvPr/>
          </p:nvSpPr>
          <p:spPr>
            <a:xfrm>
              <a:off x="5247424" y="2731673"/>
              <a:ext cx="1793706" cy="13341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5240599" y="2922047"/>
              <a:ext cx="1885950" cy="10066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1439" tIns="45719" rIns="91439" bIns="45719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  <a:cs typeface="メイリオ"/>
                </a:rPr>
                <a:t>指導者養成</a:t>
              </a:r>
            </a:p>
          </p:txBody>
        </p:sp>
      </p:grpSp>
      <p:grpSp>
        <p:nvGrpSpPr>
          <p:cNvPr id="52" name="図形グループ 7"/>
          <p:cNvGrpSpPr/>
          <p:nvPr/>
        </p:nvGrpSpPr>
        <p:grpSpPr>
          <a:xfrm>
            <a:off x="7251781" y="4736058"/>
            <a:ext cx="3330465" cy="1144973"/>
            <a:chOff x="1743794" y="2711825"/>
            <a:chExt cx="1887009" cy="1269863"/>
          </a:xfrm>
          <a:solidFill>
            <a:srgbClr val="00FF00"/>
          </a:solidFill>
        </p:grpSpPr>
        <p:sp>
          <p:nvSpPr>
            <p:cNvPr id="53" name="円/楕円 12"/>
            <p:cNvSpPr/>
            <p:nvPr/>
          </p:nvSpPr>
          <p:spPr>
            <a:xfrm>
              <a:off x="1837097" y="2711825"/>
              <a:ext cx="1793706" cy="126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4" name="Oval 6"/>
            <p:cNvSpPr>
              <a:spLocks noChangeArrowheads="1"/>
            </p:cNvSpPr>
            <p:nvPr/>
          </p:nvSpPr>
          <p:spPr bwMode="auto">
            <a:xfrm>
              <a:off x="1743794" y="2851804"/>
              <a:ext cx="1885950" cy="100515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lIns="91439" tIns="45719" rIns="91439" bIns="45719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/>
                  <a:ea typeface="メイリオ"/>
                  <a:cs typeface="メイリオ"/>
                </a:rPr>
                <a:t>普及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schemas.microsoft.com/office/2006/documentManagement/types"/>
    <ds:schemaRef ds:uri="http://purl.org/dc/terms/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3543</TotalTime>
  <Words>1660</Words>
  <Application>Microsoft Office PowerPoint</Application>
  <PresentationFormat>ワイド画面</PresentationFormat>
  <Paragraphs>321</Paragraphs>
  <Slides>28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9" baseType="lpstr">
      <vt:lpstr>Meiryo UI</vt:lpstr>
      <vt:lpstr>SegoeUI</vt:lpstr>
      <vt:lpstr>Meiryo</vt:lpstr>
      <vt:lpstr>Meiryo</vt:lpstr>
      <vt:lpstr>游ゴシック</vt:lpstr>
      <vt:lpstr>游ゴシック Light</vt:lpstr>
      <vt:lpstr>Arial</vt:lpstr>
      <vt:lpstr>Trebuchet MS</vt:lpstr>
      <vt:lpstr>Wingdings 3</vt:lpstr>
      <vt:lpstr>Office テーマ</vt:lpstr>
      <vt:lpstr>ファセット</vt:lpstr>
      <vt:lpstr>飛騨市の、子供たちの、 　“ブカツ”について考えよう</vt:lpstr>
      <vt:lpstr>【飛騨市の、子供たちの、“ブカツ“について考えよう】</vt:lpstr>
      <vt:lpstr>【オリエンテーション】 　５分</vt:lpstr>
      <vt:lpstr>【オリエンテーション】 　５分</vt:lpstr>
      <vt:lpstr>PowerPoint プレゼンテーション</vt:lpstr>
      <vt:lpstr>【　事例発表　】　１0 分  ◎中学生受入れの現状について</vt:lpstr>
      <vt:lpstr> 古川JYSS　　ジュニアユースサッカースクール 　　　　　　　　　　（古川JFC所属）</vt:lpstr>
      <vt:lpstr>PowerPoint プレゼンテーション</vt:lpstr>
      <vt:lpstr>PowerPoint プレゼンテーション</vt:lpstr>
      <vt:lpstr>PowerPoint プレゼンテーション</vt:lpstr>
      <vt:lpstr>古川JYSSとは・・・</vt:lpstr>
      <vt:lpstr>サッカースクールとは・・・</vt:lpstr>
      <vt:lpstr> 古川・神岡中サッカー部と古川JYSSとのつながり</vt:lpstr>
      <vt:lpstr>PowerPoint プレゼンテーション</vt:lpstr>
      <vt:lpstr> 古川・神岡中サッカー部と古川JYSSとのつながり</vt:lpstr>
      <vt:lpstr>PowerPoint プレゼンテーション</vt:lpstr>
      <vt:lpstr>PowerPoint プレゼンテーション</vt:lpstr>
      <vt:lpstr>PowerPoint プレゼンテーション</vt:lpstr>
      <vt:lpstr>  【　事例発表　】　　５分  中学生、高校生受入れの現状について 　飛騨エンジェルスソフトボールスポーツ少年団 　</vt:lpstr>
      <vt:lpstr>【　個人ワーク　】　１０分</vt:lpstr>
      <vt:lpstr>PowerPoint プレゼンテーション</vt:lpstr>
      <vt:lpstr>【　グループワーク　】　１５分</vt:lpstr>
      <vt:lpstr>【　休　憩　】５分</vt:lpstr>
      <vt:lpstr>【　全体共有　】　１５分</vt:lpstr>
      <vt:lpstr>【　投　票　】　５分</vt:lpstr>
      <vt:lpstr>【　まとめ・質疑応答　】　１２分</vt:lpstr>
      <vt:lpstr>本日はご参加いただき ありがとうございました</vt:lpstr>
      <vt:lpstr>Memo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飛騨市の“ブカツ”について考える</dc:title>
  <dc:creator>飛騨スポーツ協会 古川事務所</dc:creator>
  <cp:lastModifiedBy>飛騨スポーツ協会 古川事務所</cp:lastModifiedBy>
  <cp:revision>19</cp:revision>
  <cp:lastPrinted>2022-12-06T04:33:07Z</cp:lastPrinted>
  <dcterms:created xsi:type="dcterms:W3CDTF">2022-10-18T23:45:19Z</dcterms:created>
  <dcterms:modified xsi:type="dcterms:W3CDTF">2022-12-06T06:03:14Z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